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8" r:id="rId2"/>
    <p:sldId id="318" r:id="rId3"/>
    <p:sldId id="350" r:id="rId4"/>
    <p:sldId id="262" r:id="rId5"/>
    <p:sldId id="291" r:id="rId6"/>
    <p:sldId id="292" r:id="rId7"/>
    <p:sldId id="293" r:id="rId8"/>
    <p:sldId id="300" r:id="rId9"/>
    <p:sldId id="278" r:id="rId10"/>
    <p:sldId id="319" r:id="rId11"/>
    <p:sldId id="265" r:id="rId12"/>
    <p:sldId id="267" r:id="rId13"/>
    <p:sldId id="268" r:id="rId14"/>
    <p:sldId id="311" r:id="rId15"/>
    <p:sldId id="314" r:id="rId16"/>
    <p:sldId id="313" r:id="rId17"/>
    <p:sldId id="269" r:id="rId18"/>
    <p:sldId id="270" r:id="rId19"/>
    <p:sldId id="352" r:id="rId20"/>
    <p:sldId id="353" r:id="rId21"/>
    <p:sldId id="355" r:id="rId22"/>
    <p:sldId id="354" r:id="rId23"/>
    <p:sldId id="290" r:id="rId24"/>
    <p:sldId id="346" r:id="rId25"/>
    <p:sldId id="289" r:id="rId26"/>
    <p:sldId id="302" r:id="rId27"/>
    <p:sldId id="281" r:id="rId28"/>
    <p:sldId id="35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B9C6CC-ECD4-9D55-59E2-06C4C857CF97}" v="8" dt="2025-04-25T13:48:59.91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857745ecfcfb606348b8163c3808cb990088b6353b26edd53616a42cf2f342b::" providerId="AD" clId="Web-{88B9C6CC-ECD4-9D55-59E2-06C4C857CF97}"/>
    <pc:docChg chg="addSld delSld modSld">
      <pc:chgData name="Guest User" userId="S::urn:spo:anon#9857745ecfcfb606348b8163c3808cb990088b6353b26edd53616a42cf2f342b::" providerId="AD" clId="Web-{88B9C6CC-ECD4-9D55-59E2-06C4C857CF97}" dt="2025-04-25T13:48:59.896" v="4" actId="20577"/>
      <pc:docMkLst>
        <pc:docMk/>
      </pc:docMkLst>
      <pc:sldChg chg="addSp delSp add del">
        <pc:chgData name="Guest User" userId="S::urn:spo:anon#9857745ecfcfb606348b8163c3808cb990088b6353b26edd53616a42cf2f342b::" providerId="AD" clId="Web-{88B9C6CC-ECD4-9D55-59E2-06C4C857CF97}" dt="2025-04-25T13:33:27.705" v="3"/>
        <pc:sldMkLst>
          <pc:docMk/>
          <pc:sldMk cId="3625492092" sldId="269"/>
        </pc:sldMkLst>
        <pc:spChg chg="add del">
          <ac:chgData name="Guest User" userId="S::urn:spo:anon#9857745ecfcfb606348b8163c3808cb990088b6353b26edd53616a42cf2f342b::" providerId="AD" clId="Web-{88B9C6CC-ECD4-9D55-59E2-06C4C857CF97}" dt="2025-04-25T13:33:27.705" v="3"/>
          <ac:spMkLst>
            <pc:docMk/>
            <pc:sldMk cId="3625492092" sldId="269"/>
            <ac:spMk id="5" creationId="{00000000-0000-0000-0000-000000000000}"/>
          </ac:spMkLst>
        </pc:spChg>
      </pc:sldChg>
      <pc:sldChg chg="modSp">
        <pc:chgData name="Guest User" userId="S::urn:spo:anon#9857745ecfcfb606348b8163c3808cb990088b6353b26edd53616a42cf2f342b::" providerId="AD" clId="Web-{88B9C6CC-ECD4-9D55-59E2-06C4C857CF97}" dt="2025-04-25T13:48:59.896" v="4" actId="20577"/>
        <pc:sldMkLst>
          <pc:docMk/>
          <pc:sldMk cId="317140588" sldId="353"/>
        </pc:sldMkLst>
        <pc:spChg chg="mod">
          <ac:chgData name="Guest User" userId="S::urn:spo:anon#9857745ecfcfb606348b8163c3808cb990088b6353b26edd53616a42cf2f342b::" providerId="AD" clId="Web-{88B9C6CC-ECD4-9D55-59E2-06C4C857CF97}" dt="2025-04-25T13:48:59.896" v="4" actId="20577"/>
          <ac:spMkLst>
            <pc:docMk/>
            <pc:sldMk cId="317140588" sldId="353"/>
            <ac:spMk id="3" creationId="{ABC13B67-0026-39BF-C753-18B41DB91AE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4/25/2025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4/25/2025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BBE7CDC3-FB0B-4B23-8DCF-C6CC78FB1FC6}" type="datetime1">
              <a:rPr lang="en-US" smtClean="0"/>
              <a:t>4/25/2025</a:t>
            </a:fld>
            <a:endParaRPr lang="en-US"/>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EN 410 Energy Management</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6D15232-91EA-42FB-835A-481ED6806D74}" type="datetime1">
              <a:rPr lang="en-US" smtClean="0"/>
              <a:t>4/25/2025</a:t>
            </a:fld>
            <a:endParaRPr/>
          </a:p>
        </p:txBody>
      </p:sp>
      <p:sp>
        <p:nvSpPr>
          <p:cNvPr id="5" name="Footer Placeholder 4"/>
          <p:cNvSpPr>
            <a:spLocks noGrp="1"/>
          </p:cNvSpPr>
          <p:nvPr>
            <p:ph type="ftr" sz="quarter" idx="11"/>
          </p:nvPr>
        </p:nvSpPr>
        <p:spPr/>
        <p:txBody>
          <a:bodyPr/>
          <a:lstStyle/>
          <a:p>
            <a:r>
              <a:rPr lang="en-IN"/>
              <a:t>EN 410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64CB3502-DBE0-499B-9070-AA8C318ADE2C}" type="datetime1">
              <a:rPr lang="en-US" smtClean="0"/>
              <a:t>4/25/2025</a:t>
            </a:fld>
            <a:endParaRPr/>
          </a:p>
        </p:txBody>
      </p:sp>
      <p:sp>
        <p:nvSpPr>
          <p:cNvPr id="5" name="Footer Placeholder 4"/>
          <p:cNvSpPr>
            <a:spLocks noGrp="1"/>
          </p:cNvSpPr>
          <p:nvPr>
            <p:ph type="ftr" sz="quarter" idx="11"/>
          </p:nvPr>
        </p:nvSpPr>
        <p:spPr>
          <a:xfrm>
            <a:off x="2382374" y="6356350"/>
            <a:ext cx="5687786" cy="365125"/>
          </a:xfrm>
        </p:spPr>
        <p:txBody>
          <a:bodyPr/>
          <a:lstStyle/>
          <a:p>
            <a:r>
              <a:rPr lang="en-IN"/>
              <a:t>EN 410 Energy Management</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3F6BE4A-704B-4179-85C9-EE3D68E4530C}" type="datetime1">
              <a:rPr lang="en-US" smtClean="0"/>
              <a:t>4/25/2025</a:t>
            </a:fld>
            <a:endParaRPr/>
          </a:p>
        </p:txBody>
      </p:sp>
      <p:sp>
        <p:nvSpPr>
          <p:cNvPr id="5" name="Footer Placeholder 4"/>
          <p:cNvSpPr>
            <a:spLocks noGrp="1"/>
          </p:cNvSpPr>
          <p:nvPr>
            <p:ph type="ftr" sz="quarter" idx="11"/>
          </p:nvPr>
        </p:nvSpPr>
        <p:spPr/>
        <p:txBody>
          <a:bodyPr/>
          <a:lstStyle/>
          <a:p>
            <a:r>
              <a:rPr lang="en-IN"/>
              <a:t>EN 410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8DC9BF61-73D2-4C5F-ACDF-069B62ECD0BD}" type="datetime1">
              <a:rPr lang="en-US" smtClean="0"/>
              <a:t>4/25/2025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EN 410 Energy Management</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E5BD087B-C103-4ED6-B3B8-D86D9D3EF6D3}" type="datetime1">
              <a:rPr lang="en-US" smtClean="0"/>
              <a:t>4/25/2025</a:t>
            </a:fld>
            <a:endParaRPr/>
          </a:p>
        </p:txBody>
      </p:sp>
      <p:sp>
        <p:nvSpPr>
          <p:cNvPr id="6" name="Footer Placeholder 5"/>
          <p:cNvSpPr>
            <a:spLocks noGrp="1"/>
          </p:cNvSpPr>
          <p:nvPr>
            <p:ph type="ftr" sz="quarter" idx="11"/>
          </p:nvPr>
        </p:nvSpPr>
        <p:spPr/>
        <p:txBody>
          <a:bodyPr/>
          <a:lstStyle/>
          <a:p>
            <a:r>
              <a:rPr lang="en-IN"/>
              <a:t>EN 410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B52EC0B-EB01-409E-9FCC-23CF8D03EDC2}" type="datetime1">
              <a:rPr lang="en-US" smtClean="0"/>
              <a:t>4/25/2025</a:t>
            </a:fld>
            <a:endParaRPr/>
          </a:p>
        </p:txBody>
      </p:sp>
      <p:sp>
        <p:nvSpPr>
          <p:cNvPr id="8" name="Footer Placeholder 7"/>
          <p:cNvSpPr>
            <a:spLocks noGrp="1"/>
          </p:cNvSpPr>
          <p:nvPr>
            <p:ph type="ftr" sz="quarter" idx="11"/>
          </p:nvPr>
        </p:nvSpPr>
        <p:spPr/>
        <p:txBody>
          <a:bodyPr/>
          <a:lstStyle/>
          <a:p>
            <a:r>
              <a:rPr lang="en-IN"/>
              <a:t>EN 410 Energy Management</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A4EDCDE8-7E07-4A46-86E2-9B8C690422C8}" type="datetime1">
              <a:rPr lang="en-US" smtClean="0"/>
              <a:t>4/25/2025</a:t>
            </a:fld>
            <a:endParaRPr/>
          </a:p>
        </p:txBody>
      </p:sp>
      <p:sp>
        <p:nvSpPr>
          <p:cNvPr id="4" name="Footer Placeholder 3"/>
          <p:cNvSpPr>
            <a:spLocks noGrp="1"/>
          </p:cNvSpPr>
          <p:nvPr>
            <p:ph type="ftr" sz="quarter" idx="11"/>
          </p:nvPr>
        </p:nvSpPr>
        <p:spPr/>
        <p:txBody>
          <a:bodyPr/>
          <a:lstStyle/>
          <a:p>
            <a:r>
              <a:rPr lang="en-IN"/>
              <a:t>EN 410 Energy Management</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411BE-2649-4DA8-86AE-3AD3EEB946D1}" type="datetime1">
              <a:rPr lang="en-US" smtClean="0"/>
              <a:t>4/25/2025</a:t>
            </a:fld>
            <a:endParaRPr/>
          </a:p>
        </p:txBody>
      </p:sp>
      <p:sp>
        <p:nvSpPr>
          <p:cNvPr id="3" name="Footer Placeholder 2"/>
          <p:cNvSpPr>
            <a:spLocks noGrp="1"/>
          </p:cNvSpPr>
          <p:nvPr>
            <p:ph type="ftr" sz="quarter" idx="11"/>
          </p:nvPr>
        </p:nvSpPr>
        <p:spPr/>
        <p:txBody>
          <a:bodyPr/>
          <a:lstStyle/>
          <a:p>
            <a:r>
              <a:rPr lang="en-IN"/>
              <a:t>EN 410 Energy Management</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226E756-522C-49C7-9749-8B9E948F5210}" type="datetime1">
              <a:rPr lang="en-US" smtClean="0"/>
              <a:t>4/25/2025</a:t>
            </a:fld>
            <a:endParaRPr/>
          </a:p>
        </p:txBody>
      </p:sp>
      <p:sp>
        <p:nvSpPr>
          <p:cNvPr id="6" name="Footer Placeholder 5"/>
          <p:cNvSpPr>
            <a:spLocks noGrp="1"/>
          </p:cNvSpPr>
          <p:nvPr>
            <p:ph type="ftr" sz="quarter" idx="11"/>
          </p:nvPr>
        </p:nvSpPr>
        <p:spPr/>
        <p:txBody>
          <a:bodyPr/>
          <a:lstStyle/>
          <a:p>
            <a:r>
              <a:rPr lang="en-IN"/>
              <a:t>EN 410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83972C80-030E-478F-A01B-144BD99ED5BE}" type="datetime1">
              <a:rPr lang="en-US" smtClean="0"/>
              <a:t>4/25/2025</a:t>
            </a:fld>
            <a:endParaRPr/>
          </a:p>
        </p:txBody>
      </p:sp>
      <p:sp>
        <p:nvSpPr>
          <p:cNvPr id="6" name="Footer Placeholder 5"/>
          <p:cNvSpPr>
            <a:spLocks noGrp="1"/>
          </p:cNvSpPr>
          <p:nvPr>
            <p:ph type="ftr" sz="quarter" idx="11"/>
          </p:nvPr>
        </p:nvSpPr>
        <p:spPr/>
        <p:txBody>
          <a:bodyPr/>
          <a:lstStyle/>
          <a:p>
            <a:r>
              <a:rPr lang="en-IN"/>
              <a:t>EN 410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4433B08-57E7-4C9C-980F-16B38D99D016}" type="datetime1">
              <a:rPr lang="en-US" smtClean="0"/>
              <a:t>4/25/2025</a:t>
            </a:fld>
            <a:endParaRPr lang="en-US"/>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EN 410 Energy Management</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uru.a@iitb.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urworldindata.org/energy-definitions" TargetMode="External"/><Relationship Id="rId2" Type="http://schemas.openxmlformats.org/officeDocument/2006/relationships/hyperlink" Target="https://www.123rf.com/clipart-vector/energy_conservation_chart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EN 410</a:t>
            </a:r>
            <a:br>
              <a:rPr lang="en-US"/>
            </a:br>
            <a:r>
              <a:rPr lang="en-US"/>
              <a:t>Energy Management</a:t>
            </a:r>
          </a:p>
        </p:txBody>
      </p:sp>
      <p:sp>
        <p:nvSpPr>
          <p:cNvPr id="3" name="Subtitle 2"/>
          <p:cNvSpPr>
            <a:spLocks noGrp="1"/>
          </p:cNvSpPr>
          <p:nvPr>
            <p:ph type="subTitle" idx="1"/>
          </p:nvPr>
        </p:nvSpPr>
        <p:spPr/>
        <p:txBody>
          <a:bodyPr/>
          <a:lstStyle/>
          <a:p>
            <a:pPr algn="r"/>
            <a:r>
              <a:rPr lang="en-US"/>
              <a:t>Gurubalan Annadurai</a:t>
            </a:r>
          </a:p>
          <a:p>
            <a:pPr algn="r"/>
            <a:r>
              <a:rPr lang="en-US">
                <a:hlinkClick r:id="rId2"/>
              </a:rPr>
              <a:t>guru.a@iitb.ac.in</a:t>
            </a:r>
            <a:r>
              <a:rPr lang="en-US"/>
              <a:t>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EA82-87FA-48FA-9700-BAFAE76A4F68}"/>
              </a:ext>
            </a:extLst>
          </p:cNvPr>
          <p:cNvSpPr>
            <a:spLocks noGrp="1"/>
          </p:cNvSpPr>
          <p:nvPr>
            <p:ph type="title"/>
          </p:nvPr>
        </p:nvSpPr>
        <p:spPr/>
        <p:txBody>
          <a:bodyPr/>
          <a:lstStyle/>
          <a:p>
            <a:r>
              <a:rPr lang="en-GB" altLang="en-US"/>
              <a:t>Energy Audit</a:t>
            </a:r>
            <a:endParaRPr lang="en-IN"/>
          </a:p>
        </p:txBody>
      </p:sp>
      <p:sp>
        <p:nvSpPr>
          <p:cNvPr id="3" name="Content Placeholder 2">
            <a:extLst>
              <a:ext uri="{FF2B5EF4-FFF2-40B4-BE49-F238E27FC236}">
                <a16:creationId xmlns:a16="http://schemas.microsoft.com/office/drawing/2014/main" id="{204D65AF-D6A7-4B4A-9E53-8F7D0820507C}"/>
              </a:ext>
            </a:extLst>
          </p:cNvPr>
          <p:cNvSpPr>
            <a:spLocks noGrp="1"/>
          </p:cNvSpPr>
          <p:nvPr>
            <p:ph idx="1"/>
          </p:nvPr>
        </p:nvSpPr>
        <p:spPr>
          <a:xfrm>
            <a:off x="1053737" y="1828456"/>
            <a:ext cx="9628632" cy="3986213"/>
          </a:xfrm>
        </p:spPr>
        <p:txBody>
          <a:bodyPr>
            <a:noAutofit/>
          </a:bodyPr>
          <a:lstStyle/>
          <a:p>
            <a:pPr marL="0" indent="0" algn="ctr">
              <a:lnSpc>
                <a:spcPct val="150000"/>
              </a:lnSpc>
              <a:buNone/>
            </a:pPr>
            <a:r>
              <a:rPr lang="en-GB" altLang="en-US" sz="1800" i="1"/>
              <a:t>“The verification, monitoring and analysis of use of energy including submission of technical report containing recommendations for improving energy efficiency with cost benefit analysis and an action plan to reduce energy consumption“</a:t>
            </a:r>
          </a:p>
          <a:p>
            <a:pPr marL="0" indent="0" algn="r">
              <a:lnSpc>
                <a:spcPct val="150000"/>
              </a:lnSpc>
              <a:buNone/>
            </a:pPr>
            <a:r>
              <a:rPr lang="en-GB" altLang="en-US" sz="1800"/>
              <a:t>Energy Conservation Act 2001</a:t>
            </a:r>
          </a:p>
          <a:p>
            <a:pPr>
              <a:buFont typeface="Wingdings" panose="05000000000000000000" pitchFamily="2" charset="2"/>
              <a:buChar char="ü"/>
            </a:pPr>
            <a:r>
              <a:rPr lang="en-US" sz="1800"/>
              <a:t>A study of a plant or facility to determine how and where energy is used and identify methods for energy savings</a:t>
            </a:r>
          </a:p>
          <a:p>
            <a:pPr>
              <a:buFont typeface="Wingdings" panose="05000000000000000000" pitchFamily="2" charset="2"/>
              <a:buChar char="ü"/>
            </a:pPr>
            <a:r>
              <a:rPr lang="en-US" sz="1800"/>
              <a:t>The key to a systematic approach for decision-making in the area of energy management</a:t>
            </a:r>
          </a:p>
          <a:p>
            <a:pPr>
              <a:buFont typeface="Wingdings" panose="05000000000000000000" pitchFamily="2" charset="2"/>
              <a:buChar char="ü"/>
            </a:pPr>
            <a:r>
              <a:rPr lang="en-US" sz="1800"/>
              <a:t>Translation of energy conservation ideas into realities</a:t>
            </a:r>
          </a:p>
          <a:p>
            <a:pPr>
              <a:buFont typeface="Wingdings" panose="05000000000000000000" pitchFamily="2" charset="2"/>
              <a:buChar char="ü"/>
            </a:pPr>
            <a:r>
              <a:rPr lang="en-US" sz="1800">
                <a:solidFill>
                  <a:srgbClr val="FF0000"/>
                </a:solidFill>
              </a:rPr>
              <a:t>Energy</a:t>
            </a:r>
            <a:r>
              <a:rPr lang="en-US" sz="1800"/>
              <a:t>, Material and Labor – highest potential for cost reduction and thereby increasing the profit </a:t>
            </a:r>
          </a:p>
          <a:p>
            <a:endParaRPr lang="en-CA" sz="1800"/>
          </a:p>
          <a:p>
            <a:endParaRPr lang="en-IN" sz="1800"/>
          </a:p>
        </p:txBody>
      </p:sp>
      <p:sp>
        <p:nvSpPr>
          <p:cNvPr id="4" name="Footer Placeholder 3">
            <a:extLst>
              <a:ext uri="{FF2B5EF4-FFF2-40B4-BE49-F238E27FC236}">
                <a16:creationId xmlns:a16="http://schemas.microsoft.com/office/drawing/2014/main" id="{3DD229A6-6A37-43D9-B7D8-A1F2A536A903}"/>
              </a:ext>
            </a:extLst>
          </p:cNvPr>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3678326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200"/>
              <a:t>Types of Energy Audit</a:t>
            </a:r>
            <a:endParaRPr lang="en-CA"/>
          </a:p>
        </p:txBody>
      </p:sp>
      <p:sp>
        <p:nvSpPr>
          <p:cNvPr id="3" name="Content Placeholder 2"/>
          <p:cNvSpPr>
            <a:spLocks noGrp="1"/>
          </p:cNvSpPr>
          <p:nvPr>
            <p:ph idx="1"/>
          </p:nvPr>
        </p:nvSpPr>
        <p:spPr/>
        <p:txBody>
          <a:bodyPr>
            <a:normAutofit/>
          </a:bodyPr>
          <a:lstStyle/>
          <a:p>
            <a:pPr>
              <a:spcBef>
                <a:spcPts val="600"/>
              </a:spcBef>
            </a:pPr>
            <a:r>
              <a:rPr lang="en-GB" altLang="en-US" sz="1800"/>
              <a:t>Energy audit type depends on </a:t>
            </a:r>
          </a:p>
          <a:p>
            <a:pPr lvl="1">
              <a:spcBef>
                <a:spcPts val="600"/>
              </a:spcBef>
              <a:buFont typeface="Wingdings" panose="05000000000000000000" pitchFamily="2" charset="2"/>
              <a:buChar char="Ø"/>
            </a:pPr>
            <a:r>
              <a:rPr lang="en-GB" altLang="en-US" sz="1800"/>
              <a:t>Function and type of industry</a:t>
            </a:r>
          </a:p>
          <a:p>
            <a:pPr lvl="1">
              <a:spcBef>
                <a:spcPts val="600"/>
              </a:spcBef>
              <a:buFont typeface="Wingdings" panose="05000000000000000000" pitchFamily="2" charset="2"/>
              <a:buChar char="Ø"/>
            </a:pPr>
            <a:r>
              <a:rPr lang="en-GB" altLang="en-US" sz="1800"/>
              <a:t>Depth to which final audit is needed</a:t>
            </a:r>
          </a:p>
          <a:p>
            <a:pPr lvl="1">
              <a:spcBef>
                <a:spcPts val="600"/>
              </a:spcBef>
              <a:buFont typeface="Wingdings" panose="05000000000000000000" pitchFamily="2" charset="2"/>
              <a:buChar char="Ø"/>
            </a:pPr>
            <a:r>
              <a:rPr lang="en-GB" altLang="en-US" sz="1800"/>
              <a:t>Potential and magnitude of cost reduction desired</a:t>
            </a:r>
          </a:p>
          <a:p>
            <a:pPr marL="457200" lvl="1" indent="0">
              <a:spcBef>
                <a:spcPts val="600"/>
              </a:spcBef>
              <a:buNone/>
            </a:pPr>
            <a:endParaRPr lang="en-GB" altLang="en-US" sz="1800"/>
          </a:p>
          <a:p>
            <a:pPr>
              <a:spcBef>
                <a:spcPts val="600"/>
              </a:spcBef>
            </a:pPr>
            <a:r>
              <a:rPr lang="en-GB" altLang="en-US" sz="1800"/>
              <a:t>Energy audit can be classified into </a:t>
            </a:r>
          </a:p>
          <a:p>
            <a:pPr lvl="1">
              <a:spcBef>
                <a:spcPts val="600"/>
              </a:spcBef>
              <a:buFont typeface="Wingdings" panose="05000000000000000000" pitchFamily="2" charset="2"/>
              <a:buChar char="Ø"/>
            </a:pPr>
            <a:r>
              <a:rPr lang="en-GB" altLang="en-US" sz="1800"/>
              <a:t>Preliminary audit</a:t>
            </a:r>
          </a:p>
          <a:p>
            <a:pPr lvl="1">
              <a:spcBef>
                <a:spcPts val="600"/>
              </a:spcBef>
              <a:buFont typeface="Wingdings" panose="05000000000000000000" pitchFamily="2" charset="2"/>
              <a:buChar char="Ø"/>
            </a:pPr>
            <a:r>
              <a:rPr lang="en-GB" altLang="en-US" sz="1800"/>
              <a:t>Targeted audit</a:t>
            </a:r>
          </a:p>
          <a:p>
            <a:pPr lvl="1">
              <a:spcBef>
                <a:spcPts val="600"/>
              </a:spcBef>
              <a:buFont typeface="Wingdings" panose="05000000000000000000" pitchFamily="2" charset="2"/>
              <a:buChar char="Ø"/>
            </a:pPr>
            <a:r>
              <a:rPr lang="en-GB" altLang="en-US" sz="1800"/>
              <a:t>Detailed audit</a:t>
            </a:r>
          </a:p>
          <a:p>
            <a:endParaRPr lang="en-CA" sz="180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2486754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200"/>
              <a:t>Preliminary Energy Audit</a:t>
            </a:r>
            <a:endParaRPr lang="en-CA"/>
          </a:p>
        </p:txBody>
      </p:sp>
      <p:sp>
        <p:nvSpPr>
          <p:cNvPr id="3" name="Content Placeholder 2"/>
          <p:cNvSpPr>
            <a:spLocks noGrp="1"/>
          </p:cNvSpPr>
          <p:nvPr>
            <p:ph idx="1"/>
          </p:nvPr>
        </p:nvSpPr>
        <p:spPr/>
        <p:txBody>
          <a:bodyPr>
            <a:normAutofit/>
          </a:bodyPr>
          <a:lstStyle/>
          <a:p>
            <a:r>
              <a:rPr lang="en-GB" altLang="en-US" sz="1800"/>
              <a:t>Set up a baseline / reference for the energy consumption from past data and identify the scope for energy savings </a:t>
            </a:r>
          </a:p>
          <a:p>
            <a:r>
              <a:rPr lang="en-GB" altLang="en-US" sz="1800"/>
              <a:t>Identify immediate (especially no-/low-cost) improvements/ savings</a:t>
            </a:r>
          </a:p>
          <a:p>
            <a:r>
              <a:rPr lang="en-GB" altLang="en-US" sz="1800"/>
              <a:t>Identify areas for more detailed study/ measurement</a:t>
            </a:r>
          </a:p>
          <a:p>
            <a:endParaRPr lang="en-CA" sz="180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162848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200"/>
              <a:t>Preliminary Energy Audit Outcomes</a:t>
            </a:r>
            <a:endParaRPr lang="en-CA"/>
          </a:p>
        </p:txBody>
      </p:sp>
      <p:sp>
        <p:nvSpPr>
          <p:cNvPr id="3" name="Content Placeholder 2"/>
          <p:cNvSpPr>
            <a:spLocks noGrp="1"/>
          </p:cNvSpPr>
          <p:nvPr>
            <p:ph sz="half" idx="1"/>
          </p:nvPr>
        </p:nvSpPr>
        <p:spPr>
          <a:xfrm>
            <a:off x="18040" y="1828456"/>
            <a:ext cx="3916907" cy="3986784"/>
          </a:xfrm>
        </p:spPr>
        <p:txBody>
          <a:bodyPr>
            <a:normAutofit/>
          </a:bodyPr>
          <a:lstStyle/>
          <a:p>
            <a:pPr marL="457200" lvl="1" indent="0" algn="ctr">
              <a:lnSpc>
                <a:spcPct val="150000"/>
              </a:lnSpc>
              <a:buNone/>
            </a:pPr>
            <a:r>
              <a:rPr lang="en-IN" altLang="en-US" sz="1800">
                <a:solidFill>
                  <a:srgbClr val="002060"/>
                </a:solidFill>
              </a:rPr>
              <a:t>No cost</a:t>
            </a:r>
          </a:p>
          <a:p>
            <a:pPr lvl="1">
              <a:lnSpc>
                <a:spcPct val="150000"/>
              </a:lnSpc>
              <a:buFont typeface="Wingdings" panose="05000000000000000000" pitchFamily="2" charset="2"/>
              <a:buChar char="Ø"/>
            </a:pPr>
            <a:r>
              <a:rPr lang="en-IN" altLang="en-US" sz="1800"/>
              <a:t>Arresting leaks (steam, compressed air)</a:t>
            </a:r>
          </a:p>
          <a:p>
            <a:pPr lvl="1">
              <a:lnSpc>
                <a:spcPct val="150000"/>
              </a:lnSpc>
              <a:buFont typeface="Wingdings" panose="05000000000000000000" pitchFamily="2" charset="2"/>
              <a:buChar char="Ø"/>
            </a:pPr>
            <a:r>
              <a:rPr lang="en-IN" altLang="en-US" sz="1800"/>
              <a:t>Controlling excess air by adjusting fan damper</a:t>
            </a:r>
          </a:p>
          <a:p>
            <a:pPr marL="0" indent="0">
              <a:buNone/>
            </a:pPr>
            <a:endParaRPr lang="en-CA" sz="1800"/>
          </a:p>
        </p:txBody>
      </p:sp>
      <p:sp>
        <p:nvSpPr>
          <p:cNvPr id="6" name="Content Placeholder 5"/>
          <p:cNvSpPr>
            <a:spLocks noGrp="1"/>
          </p:cNvSpPr>
          <p:nvPr>
            <p:ph sz="half" idx="2"/>
          </p:nvPr>
        </p:nvSpPr>
        <p:spPr>
          <a:xfrm>
            <a:off x="3145060" y="1843694"/>
            <a:ext cx="3902340" cy="3986784"/>
          </a:xfrm>
        </p:spPr>
        <p:txBody>
          <a:bodyPr>
            <a:normAutofit/>
          </a:bodyPr>
          <a:lstStyle/>
          <a:p>
            <a:pPr marL="457200" lvl="1" indent="0" algn="ctr">
              <a:lnSpc>
                <a:spcPct val="150000"/>
              </a:lnSpc>
              <a:buNone/>
            </a:pPr>
            <a:r>
              <a:rPr lang="en-IN" altLang="en-US" sz="1800">
                <a:solidFill>
                  <a:srgbClr val="002060"/>
                </a:solidFill>
              </a:rPr>
              <a:t>Low cost</a:t>
            </a:r>
          </a:p>
          <a:p>
            <a:pPr lvl="1">
              <a:lnSpc>
                <a:spcPct val="150000"/>
              </a:lnSpc>
              <a:buFont typeface="Wingdings" panose="05000000000000000000" pitchFamily="2" charset="2"/>
              <a:buChar char="Ø"/>
            </a:pPr>
            <a:r>
              <a:rPr lang="en-IN" altLang="en-US" sz="1800"/>
              <a:t>Shutting equipment when not needed</a:t>
            </a:r>
          </a:p>
          <a:p>
            <a:pPr lvl="1">
              <a:lnSpc>
                <a:spcPct val="150000"/>
              </a:lnSpc>
              <a:buFont typeface="Wingdings" panose="05000000000000000000" pitchFamily="2" charset="2"/>
              <a:buChar char="Ø"/>
            </a:pPr>
            <a:r>
              <a:rPr lang="en-IN" altLang="en-US" sz="1800"/>
              <a:t>Replacement with appropriate items/ retrofit like lamps, motion sensors </a:t>
            </a:r>
          </a:p>
          <a:p>
            <a:pPr marL="0" indent="0">
              <a:buNone/>
            </a:pPr>
            <a:endParaRPr lang="en-CA" sz="1800"/>
          </a:p>
        </p:txBody>
      </p:sp>
      <p:sp>
        <p:nvSpPr>
          <p:cNvPr id="4" name="Footer Placeholder 3"/>
          <p:cNvSpPr>
            <a:spLocks noGrp="1"/>
          </p:cNvSpPr>
          <p:nvPr>
            <p:ph type="ftr" sz="quarter" idx="11"/>
          </p:nvPr>
        </p:nvSpPr>
        <p:spPr/>
        <p:txBody>
          <a:bodyPr/>
          <a:lstStyle/>
          <a:p>
            <a:r>
              <a:rPr lang="en-IN"/>
              <a:t>EN 410 Energy Management</a:t>
            </a:r>
          </a:p>
        </p:txBody>
      </p:sp>
      <p:sp>
        <p:nvSpPr>
          <p:cNvPr id="7" name="Content Placeholder 5"/>
          <p:cNvSpPr txBox="1">
            <a:spLocks/>
          </p:cNvSpPr>
          <p:nvPr/>
        </p:nvSpPr>
        <p:spPr>
          <a:xfrm>
            <a:off x="7548456" y="1843694"/>
            <a:ext cx="4493424" cy="39867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lvl="1" indent="0" algn="ctr">
              <a:lnSpc>
                <a:spcPct val="150000"/>
              </a:lnSpc>
              <a:buNone/>
            </a:pPr>
            <a:r>
              <a:rPr lang="en-IN" altLang="en-US" sz="1800">
                <a:solidFill>
                  <a:srgbClr val="002060"/>
                </a:solidFill>
              </a:rPr>
              <a:t>Areas for detailed audit</a:t>
            </a:r>
          </a:p>
          <a:p>
            <a:pPr marL="285750" lvl="1" indent="-285750">
              <a:lnSpc>
                <a:spcPct val="150000"/>
              </a:lnSpc>
              <a:buFont typeface="Wingdings" panose="05000000000000000000" pitchFamily="2" charset="2"/>
              <a:buChar char="Ø"/>
            </a:pPr>
            <a:r>
              <a:rPr lang="en-IN" altLang="en-US" sz="1800"/>
              <a:t>Upgrading or installing new insulation or equipment (e.g., heat pump based heating, High eff. heat exchanger) </a:t>
            </a:r>
          </a:p>
          <a:p>
            <a:pPr>
              <a:buFont typeface="Wingdings" panose="05000000000000000000" pitchFamily="2" charset="2"/>
              <a:buChar char="Ø"/>
            </a:pPr>
            <a:r>
              <a:rPr lang="en-IN" sz="1800"/>
              <a:t>Modifying the process</a:t>
            </a:r>
          </a:p>
          <a:p>
            <a:pPr>
              <a:buFont typeface="Wingdings" panose="05000000000000000000" pitchFamily="2" charset="2"/>
              <a:buChar char="Ø"/>
            </a:pPr>
            <a:r>
              <a:rPr lang="en-IN" sz="1800"/>
              <a:t>Scheduling of operation </a:t>
            </a:r>
          </a:p>
          <a:p>
            <a:pPr>
              <a:buFont typeface="Wingdings" panose="05000000000000000000" pitchFamily="2" charset="2"/>
              <a:buChar char="Ø"/>
            </a:pPr>
            <a:r>
              <a:rPr lang="en-IN" sz="1800"/>
              <a:t>Waste heat recovery</a:t>
            </a:r>
          </a:p>
        </p:txBody>
      </p:sp>
    </p:spTree>
    <p:extLst>
      <p:ext uri="{BB962C8B-B14F-4D97-AF65-F5344CB8AC3E}">
        <p14:creationId xmlns:p14="http://schemas.microsoft.com/office/powerpoint/2010/main" val="494089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Energy use analysis</a:t>
            </a:r>
          </a:p>
        </p:txBody>
      </p:sp>
      <p:sp>
        <p:nvSpPr>
          <p:cNvPr id="5" name="Slide Number Placeholder 4"/>
          <p:cNvSpPr>
            <a:spLocks noGrp="1"/>
          </p:cNvSpPr>
          <p:nvPr>
            <p:ph type="sldNum" sz="quarter" idx="12"/>
          </p:nvPr>
        </p:nvSpPr>
        <p:spPr/>
        <p:txBody>
          <a:bodyPr/>
          <a:lstStyle/>
          <a:p>
            <a:fld id="{BD266BE7-899D-4075-917F-DBDE33B6B692}" type="slidenum">
              <a:rPr lang="en-CA" smtClean="0"/>
              <a:t>14</a:t>
            </a:fld>
            <a:endParaRPr lang="en-CA"/>
          </a:p>
        </p:txBody>
      </p:sp>
      <p:graphicFrame>
        <p:nvGraphicFramePr>
          <p:cNvPr id="7" name="Table 6"/>
          <p:cNvGraphicFramePr>
            <a:graphicFrameLocks noGrp="1"/>
          </p:cNvGraphicFramePr>
          <p:nvPr/>
        </p:nvGraphicFramePr>
        <p:xfrm>
          <a:off x="1931844" y="1828456"/>
          <a:ext cx="6557063" cy="5029548"/>
        </p:xfrm>
        <a:graphic>
          <a:graphicData uri="http://schemas.openxmlformats.org/drawingml/2006/table">
            <a:tbl>
              <a:tblPr>
                <a:tableStyleId>{5DA37D80-6434-44D0-A028-1B22A696006F}</a:tableStyleId>
              </a:tblPr>
              <a:tblGrid>
                <a:gridCol w="1285832">
                  <a:extLst>
                    <a:ext uri="{9D8B030D-6E8A-4147-A177-3AD203B41FA5}">
                      <a16:colId xmlns:a16="http://schemas.microsoft.com/office/drawing/2014/main" val="1359654747"/>
                    </a:ext>
                  </a:extLst>
                </a:gridCol>
                <a:gridCol w="1436211">
                  <a:extLst>
                    <a:ext uri="{9D8B030D-6E8A-4147-A177-3AD203B41FA5}">
                      <a16:colId xmlns:a16="http://schemas.microsoft.com/office/drawing/2014/main" val="1142701013"/>
                    </a:ext>
                  </a:extLst>
                </a:gridCol>
                <a:gridCol w="873456">
                  <a:extLst>
                    <a:ext uri="{9D8B030D-6E8A-4147-A177-3AD203B41FA5}">
                      <a16:colId xmlns:a16="http://schemas.microsoft.com/office/drawing/2014/main" val="1088054602"/>
                    </a:ext>
                  </a:extLst>
                </a:gridCol>
                <a:gridCol w="900753">
                  <a:extLst>
                    <a:ext uri="{9D8B030D-6E8A-4147-A177-3AD203B41FA5}">
                      <a16:colId xmlns:a16="http://schemas.microsoft.com/office/drawing/2014/main" val="550078177"/>
                    </a:ext>
                  </a:extLst>
                </a:gridCol>
                <a:gridCol w="967967">
                  <a:extLst>
                    <a:ext uri="{9D8B030D-6E8A-4147-A177-3AD203B41FA5}">
                      <a16:colId xmlns:a16="http://schemas.microsoft.com/office/drawing/2014/main" val="2740342778"/>
                    </a:ext>
                  </a:extLst>
                </a:gridCol>
                <a:gridCol w="1092844">
                  <a:extLst>
                    <a:ext uri="{9D8B030D-6E8A-4147-A177-3AD203B41FA5}">
                      <a16:colId xmlns:a16="http://schemas.microsoft.com/office/drawing/2014/main" val="4104650368"/>
                    </a:ext>
                  </a:extLst>
                </a:gridCol>
              </a:tblGrid>
              <a:tr h="554076">
                <a:tc>
                  <a:txBody>
                    <a:bodyPr/>
                    <a:lstStyle/>
                    <a:p>
                      <a:pPr algn="ctr" fontAlgn="b"/>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2060"/>
                          </a:solidFill>
                          <a:effectLst/>
                          <a:latin typeface="+mn-lt"/>
                        </a:rPr>
                        <a:t>Electricity, kWh</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solidFill>
                            <a:srgbClr val="002060"/>
                          </a:solidFill>
                          <a:effectLst/>
                          <a:latin typeface="+mn-lt"/>
                        </a:rPr>
                        <a:t>Fuel, kg</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solidFill>
                            <a:srgbClr val="002060"/>
                          </a:solidFill>
                          <a:effectLst/>
                          <a:latin typeface="+mn-lt"/>
                        </a:rPr>
                        <a:t>LPG, kg</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solidFill>
                            <a:srgbClr val="002060"/>
                          </a:solidFill>
                          <a:effectLst/>
                          <a:latin typeface="+mn-lt"/>
                        </a:rPr>
                        <a:t>Diesel, kg</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Total, MWh</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3115135884"/>
                  </a:ext>
                </a:extLst>
              </a:tr>
              <a:tr h="306120">
                <a:tc>
                  <a:txBody>
                    <a:bodyPr/>
                    <a:lstStyle/>
                    <a:p>
                      <a:pPr algn="ctr" fontAlgn="b"/>
                      <a:r>
                        <a:rPr lang="en-CA" sz="1600" u="none" strike="noStrike">
                          <a:solidFill>
                            <a:srgbClr val="002060"/>
                          </a:solidFill>
                          <a:effectLst/>
                          <a:latin typeface="+mn-lt"/>
                        </a:rPr>
                        <a:t>January</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2943374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93919</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2498</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1650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4070.888</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3984933587"/>
                  </a:ext>
                </a:extLst>
              </a:tr>
              <a:tr h="306120">
                <a:tc>
                  <a:txBody>
                    <a:bodyPr/>
                    <a:lstStyle/>
                    <a:p>
                      <a:pPr algn="ctr" fontAlgn="b"/>
                      <a:r>
                        <a:rPr lang="en-CA" sz="1600" u="none" strike="noStrike">
                          <a:solidFill>
                            <a:srgbClr val="002060"/>
                          </a:solidFill>
                          <a:effectLst/>
                          <a:latin typeface="+mn-lt"/>
                        </a:rPr>
                        <a:t>February</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2453916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109077</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2703</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1650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3757.738</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2072921334"/>
                  </a:ext>
                </a:extLst>
              </a:tr>
              <a:tr h="306120">
                <a:tc>
                  <a:txBody>
                    <a:bodyPr/>
                    <a:lstStyle/>
                    <a:p>
                      <a:pPr algn="ctr" fontAlgn="b"/>
                      <a:r>
                        <a:rPr lang="en-CA" sz="1600" u="none" strike="noStrike">
                          <a:solidFill>
                            <a:srgbClr val="002060"/>
                          </a:solidFill>
                          <a:effectLst/>
                          <a:latin typeface="+mn-lt"/>
                        </a:rPr>
                        <a:t>March</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3054064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129540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3700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1650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4605.024</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95198052"/>
                  </a:ext>
                </a:extLst>
              </a:tr>
              <a:tr h="306120">
                <a:tc>
                  <a:txBody>
                    <a:bodyPr/>
                    <a:lstStyle/>
                    <a:p>
                      <a:pPr algn="ctr" fontAlgn="b"/>
                      <a:r>
                        <a:rPr lang="en-CA" sz="1600" u="none" strike="noStrike">
                          <a:solidFill>
                            <a:srgbClr val="002060"/>
                          </a:solidFill>
                          <a:effectLst/>
                          <a:latin typeface="+mn-lt"/>
                        </a:rPr>
                        <a:t>April</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2914539</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117146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4064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1100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4321.558</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3503334570"/>
                  </a:ext>
                </a:extLst>
              </a:tr>
              <a:tr h="306120">
                <a:tc>
                  <a:txBody>
                    <a:bodyPr/>
                    <a:lstStyle/>
                    <a:p>
                      <a:pPr algn="ctr" fontAlgn="b"/>
                      <a:r>
                        <a:rPr lang="en-CA" sz="1600" u="none" strike="noStrike">
                          <a:solidFill>
                            <a:srgbClr val="002060"/>
                          </a:solidFill>
                          <a:effectLst/>
                          <a:latin typeface="+mn-lt"/>
                        </a:rPr>
                        <a:t>May</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3082023</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122894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4139</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4542.829</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3607741399"/>
                  </a:ext>
                </a:extLst>
              </a:tr>
              <a:tr h="306120">
                <a:tc>
                  <a:txBody>
                    <a:bodyPr/>
                    <a:lstStyle/>
                    <a:p>
                      <a:pPr algn="ctr" fontAlgn="b"/>
                      <a:r>
                        <a:rPr lang="en-CA" sz="1600" u="none" strike="noStrike">
                          <a:solidFill>
                            <a:srgbClr val="002060"/>
                          </a:solidFill>
                          <a:effectLst/>
                          <a:latin typeface="+mn-lt"/>
                        </a:rPr>
                        <a:t>June</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2852936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130902</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4446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4409.404</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1663064378"/>
                  </a:ext>
                </a:extLst>
              </a:tr>
              <a:tr h="306120">
                <a:tc>
                  <a:txBody>
                    <a:bodyPr/>
                    <a:lstStyle/>
                    <a:p>
                      <a:pPr algn="ctr" fontAlgn="b"/>
                      <a:r>
                        <a:rPr lang="en-CA" sz="1600" u="none" strike="noStrike">
                          <a:solidFill>
                            <a:srgbClr val="002060"/>
                          </a:solidFill>
                          <a:effectLst/>
                          <a:latin typeface="+mn-lt"/>
                        </a:rPr>
                        <a:t>July</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3313587</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128429</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4120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880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4848.012</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371367697"/>
                  </a:ext>
                </a:extLst>
              </a:tr>
              <a:tr h="306120">
                <a:tc>
                  <a:txBody>
                    <a:bodyPr/>
                    <a:lstStyle/>
                    <a:p>
                      <a:pPr algn="ctr" fontAlgn="b"/>
                      <a:r>
                        <a:rPr lang="en-CA" sz="1600" u="none" strike="noStrike">
                          <a:solidFill>
                            <a:srgbClr val="002060"/>
                          </a:solidFill>
                          <a:effectLst/>
                          <a:latin typeface="+mn-lt"/>
                        </a:rPr>
                        <a:t>August</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2985654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117961</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3747</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4384.962</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2883492116"/>
                  </a:ext>
                </a:extLst>
              </a:tr>
              <a:tr h="554076">
                <a:tc>
                  <a:txBody>
                    <a:bodyPr/>
                    <a:lstStyle/>
                    <a:p>
                      <a:pPr algn="ctr" fontAlgn="b"/>
                      <a:r>
                        <a:rPr lang="en-CA" sz="1600" u="none" strike="noStrike">
                          <a:solidFill>
                            <a:srgbClr val="002060"/>
                          </a:solidFill>
                          <a:effectLst/>
                          <a:latin typeface="+mn-lt"/>
                        </a:rPr>
                        <a:t>September</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3047247</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123566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4707</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4522.951</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1082694317"/>
                  </a:ext>
                </a:extLst>
              </a:tr>
              <a:tr h="306120">
                <a:tc>
                  <a:txBody>
                    <a:bodyPr/>
                    <a:lstStyle/>
                    <a:p>
                      <a:pPr algn="ctr" fontAlgn="b"/>
                      <a:r>
                        <a:rPr lang="en-CA" sz="1600" u="none" strike="noStrike">
                          <a:solidFill>
                            <a:srgbClr val="002060"/>
                          </a:solidFill>
                          <a:effectLst/>
                          <a:latin typeface="+mn-lt"/>
                        </a:rPr>
                        <a:t>August</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2958361</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128500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5024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770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4503.75</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2358293452"/>
                  </a:ext>
                </a:extLst>
              </a:tr>
              <a:tr h="554076">
                <a:tc>
                  <a:txBody>
                    <a:bodyPr/>
                    <a:lstStyle/>
                    <a:p>
                      <a:pPr algn="ctr" fontAlgn="b"/>
                      <a:r>
                        <a:rPr lang="en-CA" sz="1600" u="none" strike="noStrike">
                          <a:solidFill>
                            <a:srgbClr val="002060"/>
                          </a:solidFill>
                          <a:effectLst/>
                          <a:latin typeface="+mn-lt"/>
                        </a:rPr>
                        <a:t>November</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3024284</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129301</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4996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1650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4588.925</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89106769"/>
                  </a:ext>
                </a:extLst>
              </a:tr>
              <a:tr h="306120">
                <a:tc>
                  <a:txBody>
                    <a:bodyPr/>
                    <a:lstStyle/>
                    <a:p>
                      <a:pPr algn="ctr" fontAlgn="b"/>
                      <a:r>
                        <a:rPr lang="en-CA" sz="1600" u="none" strike="noStrike">
                          <a:solidFill>
                            <a:srgbClr val="002060"/>
                          </a:solidFill>
                          <a:effectLst/>
                          <a:latin typeface="+mn-lt"/>
                        </a:rPr>
                        <a:t>December</a:t>
                      </a:r>
                      <a:endParaRPr lang="en-CA" sz="1600" b="0" i="0" u="none" strike="noStrike">
                        <a:solidFill>
                          <a:srgbClr val="002060"/>
                        </a:solidFill>
                        <a:effectLst/>
                        <a:latin typeface="+mn-lt"/>
                      </a:endParaRPr>
                    </a:p>
                  </a:txBody>
                  <a:tcPr marL="9525" marR="9525" marT="9525" marB="0" anchor="ctr"/>
                </a:tc>
                <a:tc>
                  <a:txBody>
                    <a:bodyPr/>
                    <a:lstStyle/>
                    <a:p>
                      <a:pPr algn="ctr" fontAlgn="b"/>
                      <a:r>
                        <a:rPr lang="en-CA" sz="1600" u="none" strike="noStrike">
                          <a:effectLst/>
                          <a:latin typeface="+mn-lt"/>
                        </a:rPr>
                        <a:t>3079456</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148502</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4642</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effectLst/>
                          <a:latin typeface="+mn-lt"/>
                        </a:rPr>
                        <a:t>1650</a:t>
                      </a:r>
                      <a:endParaRPr lang="en-CA" sz="1600" b="0" i="0" u="none" strike="noStrike">
                        <a:solidFill>
                          <a:srgbClr val="000000"/>
                        </a:solidFill>
                        <a:effectLst/>
                        <a:latin typeface="+mn-lt"/>
                      </a:endParaRPr>
                    </a:p>
                  </a:txBody>
                  <a:tcPr marL="9525" marR="9525" marT="9525" marB="0" anchor="ctr"/>
                </a:tc>
                <a:tc>
                  <a:txBody>
                    <a:bodyPr/>
                    <a:lstStyle/>
                    <a:p>
                      <a:pPr algn="ctr" fontAlgn="b"/>
                      <a:r>
                        <a:rPr lang="en-CA" sz="1600" u="none" strike="noStrike">
                          <a:solidFill>
                            <a:srgbClr val="0070C0"/>
                          </a:solidFill>
                          <a:effectLst/>
                          <a:latin typeface="+mn-lt"/>
                        </a:rPr>
                        <a:t>4859.656</a:t>
                      </a:r>
                      <a:endParaRPr lang="en-CA" sz="1600" b="0" i="0" u="none" strike="noStrike">
                        <a:solidFill>
                          <a:srgbClr val="0070C0"/>
                        </a:solidFill>
                        <a:effectLst/>
                        <a:latin typeface="+mn-lt"/>
                      </a:endParaRPr>
                    </a:p>
                  </a:txBody>
                  <a:tcPr marL="9525" marR="9525" marT="9525" marB="0" anchor="ctr"/>
                </a:tc>
                <a:extLst>
                  <a:ext uri="{0D108BD9-81ED-4DB2-BD59-A6C34878D82A}">
                    <a16:rowId xmlns:a16="http://schemas.microsoft.com/office/drawing/2014/main" val="2355440232"/>
                  </a:ext>
                </a:extLst>
              </a:tr>
              <a:tr h="306120">
                <a:tc>
                  <a:txBody>
                    <a:bodyPr/>
                    <a:lstStyle/>
                    <a:p>
                      <a:pPr algn="ctr" fontAlgn="b"/>
                      <a:r>
                        <a:rPr lang="en-US" sz="1600" b="0" i="0" u="none" strike="noStrike">
                          <a:solidFill>
                            <a:srgbClr val="C00000"/>
                          </a:solidFill>
                          <a:effectLst/>
                          <a:latin typeface="+mn-lt"/>
                        </a:rPr>
                        <a:t>Total</a:t>
                      </a:r>
                      <a:endParaRPr lang="en-CA" sz="1600" b="0" i="0" u="none" strike="noStrike">
                        <a:solidFill>
                          <a:srgbClr val="C00000"/>
                        </a:solidFill>
                        <a:effectLst/>
                        <a:latin typeface="+mn-lt"/>
                      </a:endParaRPr>
                    </a:p>
                  </a:txBody>
                  <a:tcPr marL="9525" marR="9525" marT="9525" marB="0" anchor="ctr"/>
                </a:tc>
                <a:tc>
                  <a:txBody>
                    <a:bodyPr/>
                    <a:lstStyle/>
                    <a:p>
                      <a:pPr algn="ctr" fontAlgn="b"/>
                      <a:r>
                        <a:rPr lang="en-CA" sz="1600" u="none" strike="noStrike">
                          <a:solidFill>
                            <a:srgbClr val="C00000"/>
                          </a:solidFill>
                          <a:effectLst/>
                          <a:latin typeface="+mn-lt"/>
                        </a:rPr>
                        <a:t>35709441</a:t>
                      </a:r>
                      <a:endParaRPr lang="en-CA" sz="1600" b="0" i="0" u="none" strike="noStrike">
                        <a:solidFill>
                          <a:srgbClr val="C00000"/>
                        </a:solidFill>
                        <a:effectLst/>
                        <a:latin typeface="+mn-lt"/>
                      </a:endParaRPr>
                    </a:p>
                  </a:txBody>
                  <a:tcPr marL="9525" marR="9525" marT="9525" marB="0" anchor="ctr"/>
                </a:tc>
                <a:tc>
                  <a:txBody>
                    <a:bodyPr/>
                    <a:lstStyle/>
                    <a:p>
                      <a:pPr algn="ctr" fontAlgn="b"/>
                      <a:r>
                        <a:rPr lang="en-CA" sz="1600" u="none" strike="noStrike">
                          <a:solidFill>
                            <a:srgbClr val="C00000"/>
                          </a:solidFill>
                          <a:effectLst/>
                          <a:latin typeface="+mn-lt"/>
                        </a:rPr>
                        <a:t>1479737</a:t>
                      </a:r>
                      <a:endParaRPr lang="en-CA" sz="1600" b="0" i="0" u="none" strike="noStrike">
                        <a:solidFill>
                          <a:srgbClr val="C00000"/>
                        </a:solidFill>
                        <a:effectLst/>
                        <a:latin typeface="+mn-lt"/>
                      </a:endParaRPr>
                    </a:p>
                  </a:txBody>
                  <a:tcPr marL="9525" marR="9525" marT="9525" marB="0" anchor="ctr"/>
                </a:tc>
                <a:tc>
                  <a:txBody>
                    <a:bodyPr/>
                    <a:lstStyle/>
                    <a:p>
                      <a:pPr algn="ctr" fontAlgn="b"/>
                      <a:r>
                        <a:rPr lang="en-CA" sz="1600" u="none" strike="noStrike">
                          <a:solidFill>
                            <a:srgbClr val="C00000"/>
                          </a:solidFill>
                          <a:effectLst/>
                          <a:latin typeface="+mn-lt"/>
                        </a:rPr>
                        <a:t>48786</a:t>
                      </a:r>
                      <a:endParaRPr lang="en-CA" sz="1600" b="0" i="0" u="none" strike="noStrike">
                        <a:solidFill>
                          <a:srgbClr val="C00000"/>
                        </a:solidFill>
                        <a:effectLst/>
                        <a:latin typeface="+mn-lt"/>
                      </a:endParaRPr>
                    </a:p>
                  </a:txBody>
                  <a:tcPr marL="9525" marR="9525" marT="9525" marB="0" anchor="ctr"/>
                </a:tc>
                <a:tc>
                  <a:txBody>
                    <a:bodyPr/>
                    <a:lstStyle/>
                    <a:p>
                      <a:pPr algn="ctr" fontAlgn="b"/>
                      <a:r>
                        <a:rPr lang="en-CA" sz="1600" u="none" strike="noStrike">
                          <a:solidFill>
                            <a:srgbClr val="C00000"/>
                          </a:solidFill>
                          <a:effectLst/>
                          <a:latin typeface="+mn-lt"/>
                        </a:rPr>
                        <a:t>11000</a:t>
                      </a:r>
                      <a:endParaRPr lang="en-CA" sz="1600" b="0" i="0" u="none" strike="noStrike">
                        <a:solidFill>
                          <a:srgbClr val="C00000"/>
                        </a:solidFill>
                        <a:effectLst/>
                        <a:latin typeface="+mn-lt"/>
                      </a:endParaRPr>
                    </a:p>
                  </a:txBody>
                  <a:tcPr marL="9525" marR="9525" marT="9525" marB="0" anchor="ctr"/>
                </a:tc>
                <a:tc>
                  <a:txBody>
                    <a:bodyPr/>
                    <a:lstStyle/>
                    <a:p>
                      <a:pPr algn="ctr" fontAlgn="b"/>
                      <a:r>
                        <a:rPr lang="en-CA" sz="1600" u="none" strike="noStrike">
                          <a:solidFill>
                            <a:srgbClr val="C00000"/>
                          </a:solidFill>
                          <a:effectLst/>
                          <a:latin typeface="+mn-lt"/>
                        </a:rPr>
                        <a:t>53415.7</a:t>
                      </a:r>
                      <a:endParaRPr lang="en-CA" sz="1600" b="0" i="0" u="none" strike="noStrike">
                        <a:solidFill>
                          <a:srgbClr val="C00000"/>
                        </a:solidFill>
                        <a:effectLst/>
                        <a:latin typeface="+mn-lt"/>
                      </a:endParaRPr>
                    </a:p>
                  </a:txBody>
                  <a:tcPr marL="9525" marR="9525" marT="9525" marB="0" anchor="ctr"/>
                </a:tc>
                <a:extLst>
                  <a:ext uri="{0D108BD9-81ED-4DB2-BD59-A6C34878D82A}">
                    <a16:rowId xmlns:a16="http://schemas.microsoft.com/office/drawing/2014/main" val="2933189896"/>
                  </a:ext>
                </a:extLst>
              </a:tr>
            </a:tbl>
          </a:graphicData>
        </a:graphic>
      </p:graphicFrame>
      <p:sp>
        <p:nvSpPr>
          <p:cNvPr id="3" name="Rectangle 2">
            <a:extLst>
              <a:ext uri="{FF2B5EF4-FFF2-40B4-BE49-F238E27FC236}">
                <a16:creationId xmlns:a16="http://schemas.microsoft.com/office/drawing/2014/main" id="{A6ADA7A1-935C-4996-8FEC-6EB2EBE2F587}"/>
              </a:ext>
            </a:extLst>
          </p:cNvPr>
          <p:cNvSpPr/>
          <p:nvPr/>
        </p:nvSpPr>
        <p:spPr>
          <a:xfrm>
            <a:off x="8633141" y="2417019"/>
            <a:ext cx="3558859" cy="369332"/>
          </a:xfrm>
          <a:prstGeom prst="rect">
            <a:avLst/>
          </a:prstGeom>
        </p:spPr>
        <p:txBody>
          <a:bodyPr wrap="none">
            <a:spAutoFit/>
          </a:bodyPr>
          <a:lstStyle/>
          <a:p>
            <a:r>
              <a:rPr lang="en-CA">
                <a:solidFill>
                  <a:srgbClr val="FF0000"/>
                </a:solidFill>
              </a:rPr>
              <a:t>Energy use in a manufacturing plant</a:t>
            </a:r>
            <a:endParaRPr lang="en-IN">
              <a:solidFill>
                <a:srgbClr val="FF0000"/>
              </a:solidFill>
            </a:endParaRPr>
          </a:p>
        </p:txBody>
      </p:sp>
    </p:spTree>
    <p:extLst>
      <p:ext uri="{BB962C8B-B14F-4D97-AF65-F5344CB8AC3E}">
        <p14:creationId xmlns:p14="http://schemas.microsoft.com/office/powerpoint/2010/main" val="3357752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Energy or Cost or Emission?</a:t>
            </a: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15</a:t>
            </a:fld>
            <a:endParaRPr lang="en-CA"/>
          </a:p>
        </p:txBody>
      </p:sp>
      <p:pic>
        <p:nvPicPr>
          <p:cNvPr id="3" name="Picture 2"/>
          <p:cNvPicPr>
            <a:picLocks noChangeAspect="1"/>
          </p:cNvPicPr>
          <p:nvPr/>
        </p:nvPicPr>
        <p:blipFill rotWithShape="1">
          <a:blip r:embed="rId2"/>
          <a:srcRect l="26385" t="4192" r="22700" b="9966"/>
          <a:stretch/>
        </p:blipFill>
        <p:spPr>
          <a:xfrm>
            <a:off x="1423595" y="1828456"/>
            <a:ext cx="4258101" cy="4320810"/>
          </a:xfrm>
          <a:prstGeom prst="rect">
            <a:avLst/>
          </a:prstGeom>
        </p:spPr>
      </p:pic>
      <p:pic>
        <p:nvPicPr>
          <p:cNvPr id="7" name="Picture 6"/>
          <p:cNvPicPr>
            <a:picLocks noChangeAspect="1"/>
          </p:cNvPicPr>
          <p:nvPr/>
        </p:nvPicPr>
        <p:blipFill rotWithShape="1">
          <a:blip r:embed="rId3"/>
          <a:srcRect l="24796" t="4269" r="24300" b="7531"/>
          <a:stretch/>
        </p:blipFill>
        <p:spPr>
          <a:xfrm>
            <a:off x="6001670" y="1828456"/>
            <a:ext cx="4107976" cy="4278187"/>
          </a:xfrm>
          <a:prstGeom prst="rect">
            <a:avLst/>
          </a:prstGeom>
        </p:spPr>
      </p:pic>
    </p:spTree>
    <p:extLst>
      <p:ext uri="{BB962C8B-B14F-4D97-AF65-F5344CB8AC3E}">
        <p14:creationId xmlns:p14="http://schemas.microsoft.com/office/powerpoint/2010/main" val="3990100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Energy Use and Distribution</a:t>
            </a:r>
          </a:p>
        </p:txBody>
      </p:sp>
      <p:sp>
        <p:nvSpPr>
          <p:cNvPr id="5" name="Slide Number Placeholder 4"/>
          <p:cNvSpPr>
            <a:spLocks noGrp="1"/>
          </p:cNvSpPr>
          <p:nvPr>
            <p:ph type="sldNum" sz="quarter" idx="12"/>
          </p:nvPr>
        </p:nvSpPr>
        <p:spPr/>
        <p:txBody>
          <a:bodyPr/>
          <a:lstStyle/>
          <a:p>
            <a:fld id="{BD266BE7-899D-4075-917F-DBDE33B6B692}" type="slidenum">
              <a:rPr lang="en-CA" smtClean="0"/>
              <a:t>16</a:t>
            </a:fld>
            <a:endParaRPr lang="en-CA"/>
          </a:p>
        </p:txBody>
      </p:sp>
      <p:pic>
        <p:nvPicPr>
          <p:cNvPr id="9" name="Picture 8"/>
          <p:cNvPicPr>
            <a:picLocks noChangeAspect="1"/>
          </p:cNvPicPr>
          <p:nvPr/>
        </p:nvPicPr>
        <p:blipFill rotWithShape="1">
          <a:blip r:embed="rId2"/>
          <a:srcRect t="3167" b="26795"/>
          <a:stretch/>
        </p:blipFill>
        <p:spPr>
          <a:xfrm>
            <a:off x="711254" y="1828455"/>
            <a:ext cx="4889921" cy="2053984"/>
          </a:xfrm>
          <a:prstGeom prst="rect">
            <a:avLst/>
          </a:prstGeom>
        </p:spPr>
      </p:pic>
      <p:pic>
        <p:nvPicPr>
          <p:cNvPr id="10" name="Picture 9"/>
          <p:cNvPicPr>
            <a:picLocks noChangeAspect="1"/>
          </p:cNvPicPr>
          <p:nvPr/>
        </p:nvPicPr>
        <p:blipFill>
          <a:blip r:embed="rId3"/>
          <a:stretch>
            <a:fillRect/>
          </a:stretch>
        </p:blipFill>
        <p:spPr>
          <a:xfrm>
            <a:off x="679472" y="3996264"/>
            <a:ext cx="4909162" cy="2950720"/>
          </a:xfrm>
          <a:prstGeom prst="rect">
            <a:avLst/>
          </a:prstGeom>
        </p:spPr>
      </p:pic>
      <p:pic>
        <p:nvPicPr>
          <p:cNvPr id="12" name="Picture 11"/>
          <p:cNvPicPr>
            <a:picLocks noChangeAspect="1"/>
          </p:cNvPicPr>
          <p:nvPr/>
        </p:nvPicPr>
        <p:blipFill rotWithShape="1">
          <a:blip r:embed="rId4"/>
          <a:srcRect b="24540"/>
          <a:stretch/>
        </p:blipFill>
        <p:spPr>
          <a:xfrm>
            <a:off x="5809926" y="1828455"/>
            <a:ext cx="5006784" cy="2265873"/>
          </a:xfrm>
          <a:prstGeom prst="rect">
            <a:avLst/>
          </a:prstGeom>
        </p:spPr>
      </p:pic>
      <p:pic>
        <p:nvPicPr>
          <p:cNvPr id="13" name="Picture 12"/>
          <p:cNvPicPr>
            <a:picLocks noChangeAspect="1"/>
          </p:cNvPicPr>
          <p:nvPr/>
        </p:nvPicPr>
        <p:blipFill>
          <a:blip r:embed="rId5"/>
          <a:stretch>
            <a:fillRect/>
          </a:stretch>
        </p:blipFill>
        <p:spPr>
          <a:xfrm>
            <a:off x="6094476" y="4094328"/>
            <a:ext cx="4593024" cy="2754593"/>
          </a:xfrm>
          <a:prstGeom prst="rect">
            <a:avLst/>
          </a:prstGeom>
        </p:spPr>
      </p:pic>
    </p:spTree>
    <p:extLst>
      <p:ext uri="{BB962C8B-B14F-4D97-AF65-F5344CB8AC3E}">
        <p14:creationId xmlns:p14="http://schemas.microsoft.com/office/powerpoint/2010/main" val="165527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ltLang="en-US" sz="3200"/>
              <a:t>Targeted Energy Audit</a:t>
            </a:r>
            <a:endParaRPr lang="en-CA"/>
          </a:p>
        </p:txBody>
      </p:sp>
      <p:sp>
        <p:nvSpPr>
          <p:cNvPr id="8" name="Content Placeholder 7"/>
          <p:cNvSpPr>
            <a:spLocks noGrp="1"/>
          </p:cNvSpPr>
          <p:nvPr>
            <p:ph idx="1"/>
          </p:nvPr>
        </p:nvSpPr>
        <p:spPr>
          <a:xfrm>
            <a:off x="792480" y="2190749"/>
            <a:ext cx="10116312" cy="3986213"/>
          </a:xfrm>
        </p:spPr>
        <p:txBody>
          <a:bodyPr>
            <a:normAutofit/>
          </a:bodyPr>
          <a:lstStyle/>
          <a:p>
            <a:pPr marL="228600" lvl="1">
              <a:spcBef>
                <a:spcPts val="1500"/>
              </a:spcBef>
            </a:pPr>
            <a:r>
              <a:rPr lang="en-IN" altLang="en-US" sz="1800"/>
              <a:t>Often results from preliminary results </a:t>
            </a:r>
          </a:p>
          <a:p>
            <a:pPr marL="228600" lvl="1">
              <a:spcBef>
                <a:spcPts val="1500"/>
              </a:spcBef>
            </a:pPr>
            <a:r>
              <a:rPr lang="en-IN" altLang="en-US" sz="1800"/>
              <a:t>Detail survey on the area of changes or modifications (e.g. lighting) </a:t>
            </a:r>
          </a:p>
          <a:p>
            <a:pPr marL="228600" lvl="1">
              <a:spcBef>
                <a:spcPts val="1500"/>
              </a:spcBef>
            </a:pPr>
            <a:r>
              <a:rPr lang="en-CA" altLang="en-US" sz="1800"/>
              <a:t>Recommendations reading the outcome in savings (how much savings in energy and cost for the given number and type)</a:t>
            </a:r>
            <a:endParaRPr lang="en-CA" sz="1800"/>
          </a:p>
        </p:txBody>
      </p:sp>
      <p:sp>
        <p:nvSpPr>
          <p:cNvPr id="5" name="Footer Placeholder 4"/>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362549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200"/>
              <a:t>Detailed Energy Audit</a:t>
            </a:r>
            <a:endParaRPr lang="en-CA"/>
          </a:p>
        </p:txBody>
      </p:sp>
      <p:sp>
        <p:nvSpPr>
          <p:cNvPr id="3" name="Content Placeholder 2"/>
          <p:cNvSpPr>
            <a:spLocks noGrp="1"/>
          </p:cNvSpPr>
          <p:nvPr>
            <p:ph idx="1"/>
          </p:nvPr>
        </p:nvSpPr>
        <p:spPr/>
        <p:txBody>
          <a:bodyPr>
            <a:normAutofit/>
          </a:bodyPr>
          <a:lstStyle/>
          <a:p>
            <a:r>
              <a:rPr lang="en-GB" altLang="en-US" sz="1800"/>
              <a:t>A comprehensive audit provides a detailed energy project implementation plan</a:t>
            </a:r>
          </a:p>
          <a:p>
            <a:r>
              <a:rPr lang="en-GB" altLang="en-US" sz="1800"/>
              <a:t>Offers the most accurate estimate of energy savings and cost</a:t>
            </a:r>
          </a:p>
          <a:p>
            <a:r>
              <a:rPr lang="en-GB" altLang="en-US" sz="1800"/>
              <a:t>Considers the interactive effects of all projects, accounts for the energy use of all major equipment</a:t>
            </a:r>
          </a:p>
          <a:p>
            <a:r>
              <a:rPr lang="en-GB" altLang="en-US" sz="1800"/>
              <a:t>Includes detailed energy cost saving calculations and project cost</a:t>
            </a:r>
          </a:p>
          <a:p>
            <a:pPr>
              <a:lnSpc>
                <a:spcPct val="150000"/>
              </a:lnSpc>
            </a:pPr>
            <a:r>
              <a:rPr lang="en-IN" altLang="en-US" sz="1800"/>
              <a:t>Steps for conducting detailed audit</a:t>
            </a:r>
          </a:p>
          <a:p>
            <a:pPr lvl="1">
              <a:lnSpc>
                <a:spcPct val="150000"/>
              </a:lnSpc>
              <a:buFont typeface="Wingdings" panose="05000000000000000000" pitchFamily="2" charset="2"/>
              <a:buChar char="Ø"/>
            </a:pPr>
            <a:r>
              <a:rPr lang="en-IN" altLang="en-US" sz="1800"/>
              <a:t>Phase I – pre audit phase</a:t>
            </a:r>
          </a:p>
          <a:p>
            <a:pPr lvl="1">
              <a:lnSpc>
                <a:spcPct val="150000"/>
              </a:lnSpc>
              <a:buFont typeface="Wingdings" panose="05000000000000000000" pitchFamily="2" charset="2"/>
              <a:buChar char="Ø"/>
            </a:pPr>
            <a:r>
              <a:rPr lang="en-IN" altLang="en-US" sz="1800"/>
              <a:t>Phase II – audit phase</a:t>
            </a:r>
          </a:p>
          <a:p>
            <a:pPr lvl="1">
              <a:lnSpc>
                <a:spcPct val="150000"/>
              </a:lnSpc>
              <a:buFont typeface="Wingdings" panose="05000000000000000000" pitchFamily="2" charset="2"/>
              <a:buChar char="Ø"/>
            </a:pPr>
            <a:r>
              <a:rPr lang="en-IN" altLang="en-US" sz="1800"/>
              <a:t>Phase III – post audit phase</a:t>
            </a:r>
            <a:endParaRPr lang="en-GB" altLang="en-US" sz="1800"/>
          </a:p>
          <a:p>
            <a:endParaRPr lang="en-GB" altLang="en-US" sz="1800"/>
          </a:p>
          <a:p>
            <a:endParaRPr lang="en-GB" altLang="en-US" sz="1800"/>
          </a:p>
          <a:p>
            <a:endParaRPr lang="en-CA" sz="180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97124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A385-C555-2779-D722-16F6F3B6252B}"/>
              </a:ext>
            </a:extLst>
          </p:cNvPr>
          <p:cNvSpPr>
            <a:spLocks noGrp="1"/>
          </p:cNvSpPr>
          <p:nvPr>
            <p:ph type="title"/>
          </p:nvPr>
        </p:nvSpPr>
        <p:spPr/>
        <p:txBody>
          <a:bodyPr/>
          <a:lstStyle/>
          <a:p>
            <a:r>
              <a:rPr lang="en-IN" altLang="en-US" sz="3200"/>
              <a:t>Pre Audit Phase</a:t>
            </a:r>
            <a:endParaRPr lang="en-IN"/>
          </a:p>
        </p:txBody>
      </p:sp>
      <p:sp>
        <p:nvSpPr>
          <p:cNvPr id="4" name="Footer Placeholder 3">
            <a:extLst>
              <a:ext uri="{FF2B5EF4-FFF2-40B4-BE49-F238E27FC236}">
                <a16:creationId xmlns:a16="http://schemas.microsoft.com/office/drawing/2014/main" id="{73FDBA2F-667C-0D56-A0F2-12D07070659D}"/>
              </a:ext>
            </a:extLst>
          </p:cNvPr>
          <p:cNvSpPr>
            <a:spLocks noGrp="1"/>
          </p:cNvSpPr>
          <p:nvPr>
            <p:ph type="ftr" sz="quarter" idx="11"/>
          </p:nvPr>
        </p:nvSpPr>
        <p:spPr/>
        <p:txBody>
          <a:bodyPr/>
          <a:lstStyle/>
          <a:p>
            <a:r>
              <a:rPr lang="en-IN"/>
              <a:t>EN 410 Energy Management</a:t>
            </a:r>
          </a:p>
        </p:txBody>
      </p:sp>
      <p:pic>
        <p:nvPicPr>
          <p:cNvPr id="6" name="Picture 5">
            <a:extLst>
              <a:ext uri="{FF2B5EF4-FFF2-40B4-BE49-F238E27FC236}">
                <a16:creationId xmlns:a16="http://schemas.microsoft.com/office/drawing/2014/main" id="{B3BFF26C-49F5-B578-C052-9A3E97BA45B8}"/>
              </a:ext>
            </a:extLst>
          </p:cNvPr>
          <p:cNvPicPr>
            <a:picLocks noChangeAspect="1"/>
          </p:cNvPicPr>
          <p:nvPr/>
        </p:nvPicPr>
        <p:blipFill>
          <a:blip r:embed="rId2"/>
          <a:stretch>
            <a:fillRect/>
          </a:stretch>
        </p:blipFill>
        <p:spPr>
          <a:xfrm>
            <a:off x="1908792" y="2186404"/>
            <a:ext cx="9000000" cy="3574961"/>
          </a:xfrm>
          <a:prstGeom prst="rect">
            <a:avLst/>
          </a:prstGeom>
        </p:spPr>
      </p:pic>
    </p:spTree>
    <p:extLst>
      <p:ext uri="{BB962C8B-B14F-4D97-AF65-F5344CB8AC3E}">
        <p14:creationId xmlns:p14="http://schemas.microsoft.com/office/powerpoint/2010/main" val="1620826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8128-D7ED-4369-BA2C-4834132A00B7}"/>
              </a:ext>
            </a:extLst>
          </p:cNvPr>
          <p:cNvSpPr>
            <a:spLocks noGrp="1"/>
          </p:cNvSpPr>
          <p:nvPr>
            <p:ph type="title"/>
          </p:nvPr>
        </p:nvSpPr>
        <p:spPr/>
        <p:txBody>
          <a:bodyPr/>
          <a:lstStyle/>
          <a:p>
            <a:r>
              <a:rPr lang="en-IN"/>
              <a:t>Recap</a:t>
            </a:r>
          </a:p>
        </p:txBody>
      </p:sp>
      <p:sp>
        <p:nvSpPr>
          <p:cNvPr id="3" name="Content Placeholder 2">
            <a:extLst>
              <a:ext uri="{FF2B5EF4-FFF2-40B4-BE49-F238E27FC236}">
                <a16:creationId xmlns:a16="http://schemas.microsoft.com/office/drawing/2014/main" id="{093B5389-743B-4F2E-B060-1F3A008365E1}"/>
              </a:ext>
            </a:extLst>
          </p:cNvPr>
          <p:cNvSpPr>
            <a:spLocks noGrp="1"/>
          </p:cNvSpPr>
          <p:nvPr>
            <p:ph idx="1"/>
          </p:nvPr>
        </p:nvSpPr>
        <p:spPr/>
        <p:txBody>
          <a:bodyPr/>
          <a:lstStyle/>
          <a:p>
            <a:r>
              <a:rPr lang="en-IN"/>
              <a:t>Global and Indian energy scenario</a:t>
            </a:r>
          </a:p>
          <a:p>
            <a:r>
              <a:rPr lang="en-IN"/>
              <a:t>Energy security</a:t>
            </a:r>
          </a:p>
          <a:p>
            <a:r>
              <a:rPr lang="en-IN"/>
              <a:t>Necessity of energy management </a:t>
            </a:r>
          </a:p>
          <a:p>
            <a:endParaRPr lang="en-IN"/>
          </a:p>
        </p:txBody>
      </p:sp>
      <p:sp>
        <p:nvSpPr>
          <p:cNvPr id="4" name="Footer Placeholder 3">
            <a:extLst>
              <a:ext uri="{FF2B5EF4-FFF2-40B4-BE49-F238E27FC236}">
                <a16:creationId xmlns:a16="http://schemas.microsoft.com/office/drawing/2014/main" id="{AD83B338-83A3-45A3-8051-366BDB079386}"/>
              </a:ext>
            </a:extLst>
          </p:cNvPr>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3842197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7443-72D0-DA89-B311-5DC6CD74E899}"/>
              </a:ext>
            </a:extLst>
          </p:cNvPr>
          <p:cNvSpPr>
            <a:spLocks noGrp="1"/>
          </p:cNvSpPr>
          <p:nvPr>
            <p:ph type="title"/>
          </p:nvPr>
        </p:nvSpPr>
        <p:spPr/>
        <p:txBody>
          <a:bodyPr/>
          <a:lstStyle/>
          <a:p>
            <a:r>
              <a:rPr lang="en-IN" altLang="en-US" sz="3200"/>
              <a:t>Audit Phase</a:t>
            </a:r>
            <a:endParaRPr lang="en-IN"/>
          </a:p>
        </p:txBody>
      </p:sp>
      <p:sp>
        <p:nvSpPr>
          <p:cNvPr id="3" name="Content Placeholder 2">
            <a:extLst>
              <a:ext uri="{FF2B5EF4-FFF2-40B4-BE49-F238E27FC236}">
                <a16:creationId xmlns:a16="http://schemas.microsoft.com/office/drawing/2014/main" id="{ABC13B67-0026-39BF-C753-18B41DB91AE7}"/>
              </a:ext>
            </a:extLst>
          </p:cNvPr>
          <p:cNvSpPr>
            <a:spLocks noGrp="1"/>
          </p:cNvSpPr>
          <p:nvPr>
            <p:ph idx="1"/>
          </p:nvPr>
        </p:nvSpPr>
        <p:spPr/>
        <p:txBody>
          <a:bodyPr vert="horz" lIns="91440" tIns="45720" rIns="91440" bIns="45720" rtlCol="0" anchor="t">
            <a:normAutofit/>
          </a:bodyPr>
          <a:lstStyle/>
          <a:p>
            <a:pPr marL="0" indent="0">
              <a:buNone/>
            </a:pPr>
            <a:endParaRPr lang="en-IN">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3B8EEC8D-DC3E-34A3-2DBF-EEE16A7A8AC2}"/>
              </a:ext>
            </a:extLst>
          </p:cNvPr>
          <p:cNvSpPr>
            <a:spLocks noGrp="1"/>
          </p:cNvSpPr>
          <p:nvPr>
            <p:ph type="ftr" sz="quarter" idx="11"/>
          </p:nvPr>
        </p:nvSpPr>
        <p:spPr/>
        <p:txBody>
          <a:bodyPr/>
          <a:lstStyle/>
          <a:p>
            <a:r>
              <a:rPr lang="en-IN"/>
              <a:t>EN 410 Energy Management</a:t>
            </a:r>
          </a:p>
        </p:txBody>
      </p:sp>
      <p:pic>
        <p:nvPicPr>
          <p:cNvPr id="6" name="Picture 5">
            <a:extLst>
              <a:ext uri="{FF2B5EF4-FFF2-40B4-BE49-F238E27FC236}">
                <a16:creationId xmlns:a16="http://schemas.microsoft.com/office/drawing/2014/main" id="{50108CAF-4E96-FD44-59D4-A67B5DE12470}"/>
              </a:ext>
            </a:extLst>
          </p:cNvPr>
          <p:cNvPicPr>
            <a:picLocks noChangeAspect="1"/>
          </p:cNvPicPr>
          <p:nvPr/>
        </p:nvPicPr>
        <p:blipFill>
          <a:blip r:embed="rId2"/>
          <a:srcRect b="43332"/>
          <a:stretch/>
        </p:blipFill>
        <p:spPr>
          <a:xfrm>
            <a:off x="2566306" y="1828456"/>
            <a:ext cx="7495613" cy="4986001"/>
          </a:xfrm>
          <a:prstGeom prst="rect">
            <a:avLst/>
          </a:prstGeom>
        </p:spPr>
      </p:pic>
    </p:spTree>
    <p:extLst>
      <p:ext uri="{BB962C8B-B14F-4D97-AF65-F5344CB8AC3E}">
        <p14:creationId xmlns:p14="http://schemas.microsoft.com/office/powerpoint/2010/main" val="317140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20392-6973-1816-4A38-B3A61623F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1A689-839E-6534-531C-3CF6538787E6}"/>
              </a:ext>
            </a:extLst>
          </p:cNvPr>
          <p:cNvSpPr>
            <a:spLocks noGrp="1"/>
          </p:cNvSpPr>
          <p:nvPr>
            <p:ph type="title"/>
          </p:nvPr>
        </p:nvSpPr>
        <p:spPr/>
        <p:txBody>
          <a:bodyPr/>
          <a:lstStyle/>
          <a:p>
            <a:r>
              <a:rPr lang="en-IN" altLang="en-US" sz="3200"/>
              <a:t>Audit Phase</a:t>
            </a:r>
            <a:endParaRPr lang="en-IN"/>
          </a:p>
        </p:txBody>
      </p:sp>
      <p:sp>
        <p:nvSpPr>
          <p:cNvPr id="3" name="Content Placeholder 2">
            <a:extLst>
              <a:ext uri="{FF2B5EF4-FFF2-40B4-BE49-F238E27FC236}">
                <a16:creationId xmlns:a16="http://schemas.microsoft.com/office/drawing/2014/main" id="{E4032DA0-B986-F3BC-1C9B-A4A39B65A2B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C2D6A645-99BC-A8A2-81C9-8EAB5D7B9B86}"/>
              </a:ext>
            </a:extLst>
          </p:cNvPr>
          <p:cNvSpPr>
            <a:spLocks noGrp="1"/>
          </p:cNvSpPr>
          <p:nvPr>
            <p:ph type="ftr" sz="quarter" idx="11"/>
          </p:nvPr>
        </p:nvSpPr>
        <p:spPr/>
        <p:txBody>
          <a:bodyPr/>
          <a:lstStyle/>
          <a:p>
            <a:r>
              <a:rPr lang="en-IN"/>
              <a:t>EN 410 Energy Management</a:t>
            </a:r>
          </a:p>
        </p:txBody>
      </p:sp>
      <p:pic>
        <p:nvPicPr>
          <p:cNvPr id="6" name="Picture 5">
            <a:extLst>
              <a:ext uri="{FF2B5EF4-FFF2-40B4-BE49-F238E27FC236}">
                <a16:creationId xmlns:a16="http://schemas.microsoft.com/office/drawing/2014/main" id="{007B4F1A-6941-D5BA-DD42-4633B72283E7}"/>
              </a:ext>
            </a:extLst>
          </p:cNvPr>
          <p:cNvPicPr>
            <a:picLocks noChangeAspect="1"/>
          </p:cNvPicPr>
          <p:nvPr/>
        </p:nvPicPr>
        <p:blipFill>
          <a:blip r:embed="rId2"/>
          <a:srcRect t="56668"/>
          <a:stretch/>
        </p:blipFill>
        <p:spPr>
          <a:xfrm>
            <a:off x="2040280" y="1915868"/>
            <a:ext cx="8603294" cy="4376057"/>
          </a:xfrm>
          <a:prstGeom prst="rect">
            <a:avLst/>
          </a:prstGeom>
        </p:spPr>
      </p:pic>
    </p:spTree>
    <p:extLst>
      <p:ext uri="{BB962C8B-B14F-4D97-AF65-F5344CB8AC3E}">
        <p14:creationId xmlns:p14="http://schemas.microsoft.com/office/powerpoint/2010/main" val="2180825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F412-2DBD-CE4D-9BDF-920028119733}"/>
              </a:ext>
            </a:extLst>
          </p:cNvPr>
          <p:cNvSpPr>
            <a:spLocks noGrp="1"/>
          </p:cNvSpPr>
          <p:nvPr>
            <p:ph type="title"/>
          </p:nvPr>
        </p:nvSpPr>
        <p:spPr/>
        <p:txBody>
          <a:bodyPr/>
          <a:lstStyle/>
          <a:p>
            <a:r>
              <a:rPr lang="en-IN" altLang="en-US" sz="3200"/>
              <a:t>Post Audit Phase</a:t>
            </a:r>
            <a:endParaRPr lang="en-IN"/>
          </a:p>
        </p:txBody>
      </p:sp>
      <p:sp>
        <p:nvSpPr>
          <p:cNvPr id="4" name="Footer Placeholder 3">
            <a:extLst>
              <a:ext uri="{FF2B5EF4-FFF2-40B4-BE49-F238E27FC236}">
                <a16:creationId xmlns:a16="http://schemas.microsoft.com/office/drawing/2014/main" id="{D781ED6B-6299-072A-8C59-38DBFE711ED9}"/>
              </a:ext>
            </a:extLst>
          </p:cNvPr>
          <p:cNvSpPr>
            <a:spLocks noGrp="1"/>
          </p:cNvSpPr>
          <p:nvPr>
            <p:ph type="ftr" sz="quarter" idx="11"/>
          </p:nvPr>
        </p:nvSpPr>
        <p:spPr/>
        <p:txBody>
          <a:bodyPr/>
          <a:lstStyle/>
          <a:p>
            <a:r>
              <a:rPr lang="en-IN"/>
              <a:t>EN 410 Energy Management</a:t>
            </a:r>
          </a:p>
        </p:txBody>
      </p:sp>
      <p:pic>
        <p:nvPicPr>
          <p:cNvPr id="6" name="Picture 5">
            <a:extLst>
              <a:ext uri="{FF2B5EF4-FFF2-40B4-BE49-F238E27FC236}">
                <a16:creationId xmlns:a16="http://schemas.microsoft.com/office/drawing/2014/main" id="{F4BAE1E1-6562-9EF7-4A82-75A88CA0178B}"/>
              </a:ext>
            </a:extLst>
          </p:cNvPr>
          <p:cNvPicPr>
            <a:picLocks noChangeAspect="1"/>
          </p:cNvPicPr>
          <p:nvPr/>
        </p:nvPicPr>
        <p:blipFill>
          <a:blip r:embed="rId2"/>
          <a:stretch>
            <a:fillRect/>
          </a:stretch>
        </p:blipFill>
        <p:spPr>
          <a:xfrm>
            <a:off x="1766868" y="3325242"/>
            <a:ext cx="8918451" cy="1243365"/>
          </a:xfrm>
          <a:prstGeom prst="rect">
            <a:avLst/>
          </a:prstGeom>
        </p:spPr>
      </p:pic>
    </p:spTree>
    <p:extLst>
      <p:ext uri="{BB962C8B-B14F-4D97-AF65-F5344CB8AC3E}">
        <p14:creationId xmlns:p14="http://schemas.microsoft.com/office/powerpoint/2010/main" val="4195436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693717"/>
          </a:xfrm>
        </p:spPr>
        <p:txBody>
          <a:bodyPr/>
          <a:lstStyle/>
          <a:p>
            <a:pPr algn="ctr"/>
            <a:r>
              <a:rPr lang="en-CA"/>
              <a:t>Energy Audit Report</a:t>
            </a:r>
          </a:p>
        </p:txBody>
      </p:sp>
      <p:pic>
        <p:nvPicPr>
          <p:cNvPr id="6" name="Content Placeholder 5"/>
          <p:cNvPicPr>
            <a:picLocks noGrp="1" noChangeAspect="1"/>
          </p:cNvPicPr>
          <p:nvPr>
            <p:ph idx="1"/>
          </p:nvPr>
        </p:nvPicPr>
        <p:blipFill>
          <a:blip r:embed="rId2"/>
          <a:stretch>
            <a:fillRect/>
          </a:stretch>
        </p:blipFill>
        <p:spPr>
          <a:xfrm>
            <a:off x="1501751" y="1042443"/>
            <a:ext cx="4639128" cy="5815558"/>
          </a:xfrm>
          <a:prstGeom prst="rect">
            <a:avLst/>
          </a:prstGeom>
        </p:spPr>
      </p:pic>
      <p:pic>
        <p:nvPicPr>
          <p:cNvPr id="7" name="Picture 6"/>
          <p:cNvPicPr>
            <a:picLocks noChangeAspect="1"/>
          </p:cNvPicPr>
          <p:nvPr/>
        </p:nvPicPr>
        <p:blipFill rotWithShape="1">
          <a:blip r:embed="rId3"/>
          <a:srcRect t="3866"/>
          <a:stretch/>
        </p:blipFill>
        <p:spPr>
          <a:xfrm>
            <a:off x="6140879" y="1042443"/>
            <a:ext cx="4717663" cy="5815557"/>
          </a:xfrm>
          <a:prstGeom prst="rect">
            <a:avLst/>
          </a:prstGeom>
        </p:spPr>
      </p:pic>
    </p:spTree>
    <p:extLst>
      <p:ext uri="{BB962C8B-B14F-4D97-AF65-F5344CB8AC3E}">
        <p14:creationId xmlns:p14="http://schemas.microsoft.com/office/powerpoint/2010/main" val="2005356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a:t>Energy conservation opportunities </a:t>
            </a:r>
            <a:endParaRPr lang="en-CA"/>
          </a:p>
        </p:txBody>
      </p:sp>
      <p:sp>
        <p:nvSpPr>
          <p:cNvPr id="3" name="Content Placeholder 2"/>
          <p:cNvSpPr>
            <a:spLocks noGrp="1"/>
          </p:cNvSpPr>
          <p:nvPr>
            <p:ph sz="half" idx="1"/>
          </p:nvPr>
        </p:nvSpPr>
        <p:spPr>
          <a:xfrm>
            <a:off x="80877" y="1828456"/>
            <a:ext cx="3916907" cy="3986784"/>
          </a:xfrm>
        </p:spPr>
        <p:txBody>
          <a:bodyPr>
            <a:normAutofit/>
          </a:bodyPr>
          <a:lstStyle/>
          <a:p>
            <a:pPr marL="457200" lvl="1" indent="0" algn="ctr">
              <a:lnSpc>
                <a:spcPct val="150000"/>
              </a:lnSpc>
              <a:buNone/>
            </a:pPr>
            <a:r>
              <a:rPr lang="en-IN" altLang="en-US" sz="1800">
                <a:solidFill>
                  <a:srgbClr val="002060"/>
                </a:solidFill>
              </a:rPr>
              <a:t>Short-term Schemes</a:t>
            </a:r>
          </a:p>
          <a:p>
            <a:pPr marL="457200" lvl="1" indent="0">
              <a:lnSpc>
                <a:spcPct val="150000"/>
              </a:lnSpc>
              <a:buNone/>
            </a:pPr>
            <a:r>
              <a:rPr lang="en-US" altLang="en-US" sz="1800" i="1"/>
              <a:t>Usually involves changes in operating practices with little or no investments</a:t>
            </a:r>
          </a:p>
          <a:p>
            <a:pPr lvl="1">
              <a:lnSpc>
                <a:spcPct val="150000"/>
              </a:lnSpc>
              <a:buFont typeface="Wingdings" panose="05000000000000000000" pitchFamily="2" charset="2"/>
              <a:buChar char="Ø"/>
            </a:pPr>
            <a:r>
              <a:rPr lang="en-US" altLang="en-US" sz="1800"/>
              <a:t>Tightening operation, control and improved house keeping</a:t>
            </a:r>
          </a:p>
          <a:p>
            <a:pPr lvl="1">
              <a:lnSpc>
                <a:spcPct val="150000"/>
              </a:lnSpc>
              <a:buFont typeface="Wingdings" panose="05000000000000000000" pitchFamily="2" charset="2"/>
              <a:buChar char="Ø"/>
            </a:pPr>
            <a:r>
              <a:rPr lang="en-US" altLang="en-US" sz="1800"/>
              <a:t>Use of steam (check for leaks)</a:t>
            </a:r>
          </a:p>
          <a:p>
            <a:pPr lvl="1">
              <a:lnSpc>
                <a:spcPct val="150000"/>
              </a:lnSpc>
              <a:buFont typeface="Wingdings" panose="05000000000000000000" pitchFamily="2" charset="2"/>
              <a:buChar char="Ø"/>
            </a:pPr>
            <a:r>
              <a:rPr lang="en-US" altLang="en-US" sz="1800"/>
              <a:t>Electrical power (avoid the waste)</a:t>
            </a:r>
          </a:p>
          <a:p>
            <a:pPr lvl="1">
              <a:lnSpc>
                <a:spcPct val="150000"/>
              </a:lnSpc>
              <a:buFont typeface="Wingdings" panose="05000000000000000000" pitchFamily="2" charset="2"/>
              <a:buChar char="Ø"/>
            </a:pPr>
            <a:endParaRPr lang="en-US" altLang="en-US" sz="1800"/>
          </a:p>
          <a:p>
            <a:pPr marL="0" indent="0">
              <a:buNone/>
            </a:pPr>
            <a:endParaRPr lang="en-CA" sz="1800"/>
          </a:p>
        </p:txBody>
      </p:sp>
      <p:sp>
        <p:nvSpPr>
          <p:cNvPr id="6" name="Content Placeholder 5"/>
          <p:cNvSpPr>
            <a:spLocks noGrp="1"/>
          </p:cNvSpPr>
          <p:nvPr>
            <p:ph sz="half" idx="2"/>
          </p:nvPr>
        </p:nvSpPr>
        <p:spPr>
          <a:xfrm>
            <a:off x="4217252" y="1852648"/>
            <a:ext cx="3902340" cy="3986784"/>
          </a:xfrm>
        </p:spPr>
        <p:txBody>
          <a:bodyPr>
            <a:normAutofit/>
          </a:bodyPr>
          <a:lstStyle/>
          <a:p>
            <a:pPr marL="457200" lvl="1" indent="0" algn="ctr">
              <a:lnSpc>
                <a:spcPct val="150000"/>
              </a:lnSpc>
              <a:buNone/>
            </a:pPr>
            <a:r>
              <a:rPr lang="en-US" altLang="en-US" sz="1800">
                <a:solidFill>
                  <a:srgbClr val="002060"/>
                </a:solidFill>
              </a:rPr>
              <a:t>Medium-term Schemes</a:t>
            </a:r>
          </a:p>
          <a:p>
            <a:pPr marL="269875" lvl="1" indent="0">
              <a:lnSpc>
                <a:spcPct val="150000"/>
              </a:lnSpc>
              <a:buNone/>
            </a:pPr>
            <a:r>
              <a:rPr lang="en-US" altLang="en-US" sz="1800" i="1"/>
              <a:t>Low cost modifications and improvements</a:t>
            </a:r>
          </a:p>
          <a:p>
            <a:pPr marL="444500" lvl="1" indent="-174625">
              <a:lnSpc>
                <a:spcPct val="150000"/>
              </a:lnSpc>
              <a:buFont typeface="Wingdings" panose="05000000000000000000" pitchFamily="2" charset="2"/>
              <a:buChar char="Ø"/>
            </a:pPr>
            <a:r>
              <a:rPr lang="en-US" altLang="en-US" sz="1800"/>
              <a:t>Insulation</a:t>
            </a:r>
          </a:p>
          <a:p>
            <a:pPr marL="444500" lvl="1" indent="-174625">
              <a:lnSpc>
                <a:spcPct val="150000"/>
              </a:lnSpc>
              <a:buFont typeface="Wingdings" panose="05000000000000000000" pitchFamily="2" charset="2"/>
              <a:buChar char="Ø"/>
            </a:pPr>
            <a:r>
              <a:rPr lang="en-US" altLang="en-US" sz="1800"/>
              <a:t>Power factor</a:t>
            </a:r>
          </a:p>
          <a:p>
            <a:pPr marL="444500" lvl="1" indent="-174625">
              <a:lnSpc>
                <a:spcPct val="150000"/>
              </a:lnSpc>
              <a:buFont typeface="Wingdings" panose="05000000000000000000" pitchFamily="2" charset="2"/>
              <a:buChar char="Ø"/>
            </a:pPr>
            <a:r>
              <a:rPr lang="en-US" altLang="en-US" sz="1800"/>
              <a:t>Equipment operational modifications and improvements</a:t>
            </a:r>
          </a:p>
          <a:p>
            <a:pPr marL="444500" lvl="1" indent="-174625">
              <a:lnSpc>
                <a:spcPct val="150000"/>
              </a:lnSpc>
              <a:buFont typeface="Wingdings" panose="05000000000000000000" pitchFamily="2" charset="2"/>
              <a:buChar char="Ø"/>
            </a:pPr>
            <a:endParaRPr lang="en-US" altLang="en-US" sz="1800"/>
          </a:p>
          <a:p>
            <a:pPr marL="0" indent="0">
              <a:buNone/>
            </a:pPr>
            <a:endParaRPr lang="en-CA" sz="1800"/>
          </a:p>
        </p:txBody>
      </p:sp>
      <p:sp>
        <p:nvSpPr>
          <p:cNvPr id="4" name="Footer Placeholder 3"/>
          <p:cNvSpPr>
            <a:spLocks noGrp="1"/>
          </p:cNvSpPr>
          <p:nvPr>
            <p:ph type="ftr" sz="quarter" idx="11"/>
          </p:nvPr>
        </p:nvSpPr>
        <p:spPr/>
        <p:txBody>
          <a:bodyPr/>
          <a:lstStyle/>
          <a:p>
            <a:r>
              <a:rPr lang="en-IN"/>
              <a:t>EN 410 Energy Management</a:t>
            </a:r>
          </a:p>
        </p:txBody>
      </p:sp>
      <p:sp>
        <p:nvSpPr>
          <p:cNvPr id="7" name="Content Placeholder 5"/>
          <p:cNvSpPr txBox="1">
            <a:spLocks/>
          </p:cNvSpPr>
          <p:nvPr/>
        </p:nvSpPr>
        <p:spPr>
          <a:xfrm>
            <a:off x="8279976" y="1852648"/>
            <a:ext cx="3642058" cy="39867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lvl="1" indent="0" algn="ctr">
              <a:lnSpc>
                <a:spcPct val="150000"/>
              </a:lnSpc>
              <a:buNone/>
            </a:pPr>
            <a:r>
              <a:rPr lang="en-IN" altLang="en-US" sz="1800">
                <a:solidFill>
                  <a:srgbClr val="002060"/>
                </a:solidFill>
              </a:rPr>
              <a:t>Long-term Schemes</a:t>
            </a:r>
          </a:p>
          <a:p>
            <a:pPr marL="0" lvl="1" indent="0">
              <a:lnSpc>
                <a:spcPct val="150000"/>
              </a:lnSpc>
              <a:buNone/>
            </a:pPr>
            <a:r>
              <a:rPr lang="en-US" altLang="en-US" sz="1800" i="1"/>
              <a:t>Modifications involving high capital investments</a:t>
            </a:r>
          </a:p>
          <a:p>
            <a:pPr marL="285750" lvl="1" indent="-285750">
              <a:lnSpc>
                <a:spcPct val="150000"/>
              </a:lnSpc>
              <a:buFont typeface="Wingdings" panose="05000000000000000000" pitchFamily="2" charset="2"/>
              <a:buChar char="Ø"/>
            </a:pPr>
            <a:r>
              <a:rPr lang="en-US" altLang="en-US" sz="1800"/>
              <a:t>Equipment upgradation</a:t>
            </a:r>
          </a:p>
          <a:p>
            <a:pPr marL="285750" lvl="1" indent="-285750">
              <a:lnSpc>
                <a:spcPct val="150000"/>
              </a:lnSpc>
              <a:buFont typeface="Wingdings" panose="05000000000000000000" pitchFamily="2" charset="2"/>
              <a:buChar char="Ø"/>
            </a:pPr>
            <a:r>
              <a:rPr lang="en-US" altLang="en-US" sz="1800"/>
              <a:t>Heat recovery</a:t>
            </a:r>
          </a:p>
          <a:p>
            <a:pPr marL="285750" lvl="1" indent="-285750">
              <a:lnSpc>
                <a:spcPct val="150000"/>
              </a:lnSpc>
              <a:buFont typeface="Wingdings" panose="05000000000000000000" pitchFamily="2" charset="2"/>
              <a:buChar char="Ø"/>
            </a:pPr>
            <a:r>
              <a:rPr lang="en-US" altLang="en-US" sz="1800"/>
              <a:t>Process modifications</a:t>
            </a:r>
          </a:p>
        </p:txBody>
      </p:sp>
    </p:spTree>
    <p:extLst>
      <p:ext uri="{BB962C8B-B14F-4D97-AF65-F5344CB8AC3E}">
        <p14:creationId xmlns:p14="http://schemas.microsoft.com/office/powerpoint/2010/main" val="3073707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Selection of Long-term Measures</a:t>
            </a:r>
          </a:p>
        </p:txBody>
      </p:sp>
      <p:sp>
        <p:nvSpPr>
          <p:cNvPr id="4" name="Footer Placeholder 3"/>
          <p:cNvSpPr>
            <a:spLocks noGrp="1"/>
          </p:cNvSpPr>
          <p:nvPr>
            <p:ph type="ftr" sz="quarter" idx="11"/>
          </p:nvPr>
        </p:nvSpPr>
        <p:spPr/>
        <p:txBody>
          <a:bodyPr/>
          <a:lstStyle/>
          <a:p>
            <a:r>
              <a:rPr lang="en-IN"/>
              <a:t>EN 410 Energy Management</a:t>
            </a:r>
          </a:p>
        </p:txBody>
      </p:sp>
      <p:pic>
        <p:nvPicPr>
          <p:cNvPr id="6" name="Picture 5"/>
          <p:cNvPicPr>
            <a:picLocks noChangeAspect="1"/>
          </p:cNvPicPr>
          <p:nvPr/>
        </p:nvPicPr>
        <p:blipFill>
          <a:blip r:embed="rId2"/>
          <a:stretch>
            <a:fillRect/>
          </a:stretch>
        </p:blipFill>
        <p:spPr>
          <a:xfrm>
            <a:off x="2422295" y="2337604"/>
            <a:ext cx="7467976" cy="2872298"/>
          </a:xfrm>
          <a:prstGeom prst="rect">
            <a:avLst/>
          </a:prstGeom>
        </p:spPr>
      </p:pic>
      <p:sp>
        <p:nvSpPr>
          <p:cNvPr id="7" name="TextBox 6"/>
          <p:cNvSpPr txBox="1"/>
          <p:nvPr/>
        </p:nvSpPr>
        <p:spPr>
          <a:xfrm>
            <a:off x="4242877" y="5316279"/>
            <a:ext cx="3347731" cy="646331"/>
          </a:xfrm>
          <a:prstGeom prst="rect">
            <a:avLst/>
          </a:prstGeom>
          <a:noFill/>
        </p:spPr>
        <p:txBody>
          <a:bodyPr wrap="square" rtlCol="0">
            <a:spAutoFit/>
          </a:bodyPr>
          <a:lstStyle/>
          <a:p>
            <a:pPr marL="342900" indent="-342900">
              <a:buFont typeface="Courier New" panose="02070309020205020404" pitchFamily="49" charset="0"/>
              <a:buChar char="o"/>
            </a:pPr>
            <a:r>
              <a:rPr lang="en-CA"/>
              <a:t>A - Attractive</a:t>
            </a:r>
          </a:p>
          <a:p>
            <a:pPr marL="342900" indent="-342900">
              <a:buFont typeface="Courier New" panose="02070309020205020404" pitchFamily="49" charset="0"/>
              <a:buChar char="o"/>
            </a:pPr>
            <a:r>
              <a:rPr lang="en-CA"/>
              <a:t>B and C – For fixed target </a:t>
            </a:r>
          </a:p>
        </p:txBody>
      </p:sp>
    </p:spTree>
    <p:extLst>
      <p:ext uri="{BB962C8B-B14F-4D97-AF65-F5344CB8AC3E}">
        <p14:creationId xmlns:p14="http://schemas.microsoft.com/office/powerpoint/2010/main" val="1734349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Equipment Data Collection</a:t>
            </a:r>
          </a:p>
        </p:txBody>
      </p:sp>
      <p:sp>
        <p:nvSpPr>
          <p:cNvPr id="3" name="Content Placeholder 2"/>
          <p:cNvSpPr>
            <a:spLocks noGrp="1"/>
          </p:cNvSpPr>
          <p:nvPr>
            <p:ph idx="1"/>
          </p:nvPr>
        </p:nvSpPr>
        <p:spPr/>
        <p:txBody>
          <a:bodyPr>
            <a:normAutofit/>
          </a:bodyPr>
          <a:lstStyle/>
          <a:p>
            <a:pPr marL="444500"/>
            <a:r>
              <a:rPr lang="en-CA" sz="1800"/>
              <a:t>Consumption of fuel, steam, electricity, compressed air, cooling water, chilled water….. </a:t>
            </a:r>
          </a:p>
          <a:p>
            <a:pPr marL="444500"/>
            <a:r>
              <a:rPr lang="en-CA" sz="1800"/>
              <a:t>Energy costs</a:t>
            </a:r>
          </a:p>
          <a:p>
            <a:pPr marL="444500"/>
            <a:r>
              <a:rPr lang="en-CA" sz="1800"/>
              <a:t>Quantity of raw materials, intermediate and final products as well as waste products</a:t>
            </a:r>
          </a:p>
          <a:p>
            <a:pPr marL="444500"/>
            <a:r>
              <a:rPr lang="en-CA" sz="1800"/>
              <a:t>Capacity utilization</a:t>
            </a:r>
          </a:p>
          <a:p>
            <a:pPr marL="444500"/>
            <a:r>
              <a:rPr lang="en-CA" sz="1800"/>
              <a:t>Efficiency trends of process, equipment</a:t>
            </a:r>
          </a:p>
          <a:p>
            <a:pPr marL="444500"/>
            <a:r>
              <a:rPr lang="en-GB" altLang="en-US" sz="1800"/>
              <a:t>It is important to plan additional data gathering carefully (</a:t>
            </a:r>
            <a:r>
              <a:rPr lang="en-GB" altLang="en-US" sz="1800">
                <a:solidFill>
                  <a:srgbClr val="FF0000"/>
                </a:solidFill>
              </a:rPr>
              <a:t>at least for 3 years</a:t>
            </a:r>
            <a:r>
              <a:rPr lang="en-GB" altLang="en-US" sz="1800"/>
              <a:t>)</a:t>
            </a:r>
            <a:endParaRPr lang="en-US" altLang="en-US" sz="1800"/>
          </a:p>
          <a:p>
            <a:pPr marL="215900" indent="0">
              <a:buNone/>
            </a:pPr>
            <a:r>
              <a:rPr lang="en-CA" sz="1800">
                <a:solidFill>
                  <a:srgbClr val="C00000"/>
                </a:solidFill>
              </a:rPr>
              <a:t>                                   ……Many more……</a:t>
            </a:r>
          </a:p>
          <a:p>
            <a:endParaRPr lang="en-CA" sz="1800"/>
          </a:p>
        </p:txBody>
      </p:sp>
      <p:sp>
        <p:nvSpPr>
          <p:cNvPr id="4" name="Footer Placeholder 3"/>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2637762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800"/>
              <a:t>Utility Data Collection –  E.g. Steam</a:t>
            </a:r>
            <a:endParaRPr lang="en-CA"/>
          </a:p>
        </p:txBody>
      </p:sp>
      <p:sp>
        <p:nvSpPr>
          <p:cNvPr id="4" name="Footer Placeholder 3"/>
          <p:cNvSpPr>
            <a:spLocks noGrp="1"/>
          </p:cNvSpPr>
          <p:nvPr>
            <p:ph type="ftr" sz="quarter" idx="11"/>
          </p:nvPr>
        </p:nvSpPr>
        <p:spPr/>
        <p:txBody>
          <a:bodyPr/>
          <a:lstStyle/>
          <a:p>
            <a:r>
              <a:rPr lang="en-IN"/>
              <a:t>EN 410 Energy Management</a:t>
            </a:r>
          </a:p>
        </p:txBody>
      </p:sp>
      <p:sp>
        <p:nvSpPr>
          <p:cNvPr id="20" name="Rectangle 19"/>
          <p:cNvSpPr/>
          <p:nvPr/>
        </p:nvSpPr>
        <p:spPr>
          <a:xfrm>
            <a:off x="923103" y="2082840"/>
            <a:ext cx="8016790" cy="3277820"/>
          </a:xfrm>
          <a:prstGeom prst="rect">
            <a:avLst/>
          </a:prstGeom>
        </p:spPr>
        <p:txBody>
          <a:bodyPr wrap="square">
            <a:spAutoFit/>
          </a:bodyPr>
          <a:lstStyle/>
          <a:p>
            <a:pPr>
              <a:spcBef>
                <a:spcPct val="50000"/>
              </a:spcBef>
            </a:pPr>
            <a:r>
              <a:rPr lang="en-US"/>
              <a:t>At each process / stage of operation </a:t>
            </a:r>
            <a:endParaRPr lang="en-IN"/>
          </a:p>
          <a:p>
            <a:pPr marL="444500" indent="-261938">
              <a:spcBef>
                <a:spcPct val="50000"/>
              </a:spcBef>
              <a:buFont typeface="Wingdings" panose="05000000000000000000" pitchFamily="2" charset="2"/>
              <a:buChar char="Ø"/>
              <a:tabLst>
                <a:tab pos="539750" algn="l"/>
              </a:tabLst>
            </a:pPr>
            <a:r>
              <a:rPr lang="en-US" altLang="en-US"/>
              <a:t>Boiler capacities</a:t>
            </a:r>
          </a:p>
          <a:p>
            <a:pPr marL="444500" indent="-261938">
              <a:spcBef>
                <a:spcPct val="50000"/>
              </a:spcBef>
              <a:buFont typeface="Wingdings" panose="05000000000000000000" pitchFamily="2" charset="2"/>
              <a:buChar char="Ø"/>
              <a:tabLst>
                <a:tab pos="539750" algn="l"/>
              </a:tabLst>
            </a:pPr>
            <a:r>
              <a:rPr lang="en-US" altLang="en-US"/>
              <a:t>Steam conditions</a:t>
            </a:r>
          </a:p>
          <a:p>
            <a:pPr marL="444500" indent="-261938">
              <a:spcBef>
                <a:spcPct val="50000"/>
              </a:spcBef>
              <a:buFont typeface="Wingdings" panose="05000000000000000000" pitchFamily="2" charset="2"/>
              <a:buChar char="Ø"/>
              <a:tabLst>
                <a:tab pos="539750" algn="l"/>
              </a:tabLst>
            </a:pPr>
            <a:r>
              <a:rPr lang="en-US" altLang="en-US"/>
              <a:t>Normal operating load (T/h)</a:t>
            </a:r>
          </a:p>
          <a:p>
            <a:pPr marL="444500" indent="-261938">
              <a:spcBef>
                <a:spcPct val="50000"/>
              </a:spcBef>
              <a:buFont typeface="Wingdings" panose="05000000000000000000" pitchFamily="2" charset="2"/>
              <a:buChar char="Ø"/>
              <a:tabLst>
                <a:tab pos="539750" algn="l"/>
              </a:tabLst>
            </a:pPr>
            <a:r>
              <a:rPr lang="en-US" altLang="en-US"/>
              <a:t>Maximum load (T/h)</a:t>
            </a:r>
          </a:p>
          <a:p>
            <a:pPr marL="444500" indent="-261938">
              <a:spcBef>
                <a:spcPct val="50000"/>
              </a:spcBef>
              <a:buFont typeface="Wingdings" panose="05000000000000000000" pitchFamily="2" charset="2"/>
              <a:buChar char="Ø"/>
              <a:tabLst>
                <a:tab pos="539750" algn="l"/>
              </a:tabLst>
            </a:pPr>
            <a:r>
              <a:rPr lang="en-US" altLang="en-US"/>
              <a:t>Steam requirements at different pressures </a:t>
            </a:r>
          </a:p>
          <a:p>
            <a:pPr marL="444500" indent="-261938">
              <a:spcBef>
                <a:spcPct val="50000"/>
              </a:spcBef>
              <a:buFont typeface="Wingdings" panose="05000000000000000000" pitchFamily="2" charset="2"/>
              <a:buChar char="Ø"/>
              <a:tabLst>
                <a:tab pos="539750" algn="l"/>
              </a:tabLst>
            </a:pPr>
            <a:r>
              <a:rPr lang="en-US" altLang="en-US"/>
              <a:t>Captive generation – Yes/No (if yes provide ratings, fuel, average output) </a:t>
            </a:r>
          </a:p>
          <a:p>
            <a:pPr marL="444500" indent="-261938">
              <a:spcBef>
                <a:spcPct val="50000"/>
              </a:spcBef>
              <a:buFont typeface="Wingdings" panose="05000000000000000000" pitchFamily="2" charset="2"/>
              <a:buChar char="Ø"/>
              <a:tabLst>
                <a:tab pos="539750" algn="l"/>
              </a:tabLst>
            </a:pPr>
            <a:r>
              <a:rPr lang="en-US" altLang="en-US"/>
              <a:t>Cogeneration – Yes/No (if yes provide ratings, fuel, average output)</a:t>
            </a:r>
          </a:p>
        </p:txBody>
      </p:sp>
    </p:spTree>
    <p:extLst>
      <p:ext uri="{BB962C8B-B14F-4D97-AF65-F5344CB8AC3E}">
        <p14:creationId xmlns:p14="http://schemas.microsoft.com/office/powerpoint/2010/main" val="3650242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282F-458D-F6F9-2B9D-75CA6DB2FCC9}"/>
              </a:ext>
            </a:extLst>
          </p:cNvPr>
          <p:cNvSpPr>
            <a:spLocks noGrp="1"/>
          </p:cNvSpPr>
          <p:nvPr>
            <p:ph type="title"/>
          </p:nvPr>
        </p:nvSpPr>
        <p:spPr/>
        <p:txBody>
          <a:bodyPr/>
          <a:lstStyle/>
          <a:p>
            <a:r>
              <a:rPr lang="en-US"/>
              <a:t>References </a:t>
            </a:r>
            <a:endParaRPr lang="en-IN"/>
          </a:p>
        </p:txBody>
      </p:sp>
      <p:sp>
        <p:nvSpPr>
          <p:cNvPr id="3" name="Content Placeholder 2">
            <a:extLst>
              <a:ext uri="{FF2B5EF4-FFF2-40B4-BE49-F238E27FC236}">
                <a16:creationId xmlns:a16="http://schemas.microsoft.com/office/drawing/2014/main" id="{EED6EC41-4BE3-A30F-9476-D538D5AF8CB8}"/>
              </a:ext>
            </a:extLst>
          </p:cNvPr>
          <p:cNvSpPr>
            <a:spLocks noGrp="1"/>
          </p:cNvSpPr>
          <p:nvPr>
            <p:ph idx="1"/>
          </p:nvPr>
        </p:nvSpPr>
        <p:spPr/>
        <p:txBody>
          <a:bodyPr/>
          <a:lstStyle/>
          <a:p>
            <a:r>
              <a:rPr lang="en-CA">
                <a:hlinkClick r:id="rId2"/>
              </a:rPr>
              <a:t>https://www.123rf.com/clipart-vector/energy_conservation_charts.html</a:t>
            </a:r>
            <a:r>
              <a:rPr lang="en-CA"/>
              <a:t> </a:t>
            </a:r>
          </a:p>
          <a:p>
            <a:r>
              <a:rPr lang="en-CA">
                <a:hlinkClick r:id="rId3"/>
              </a:rPr>
              <a:t>https://ourworldindata.org/energy-definitions</a:t>
            </a:r>
            <a:endParaRPr lang="en-CA"/>
          </a:p>
          <a:p>
            <a:r>
              <a:rPr lang="en-US"/>
              <a:t>Accelerating Improvements in the Energy Efficiency of Room Air Conditioners (RACs) in India: Potential, Cost-Benefit, and Policies (Interim Assessment) by </a:t>
            </a:r>
            <a:r>
              <a:rPr lang="en-US" err="1"/>
              <a:t>Nikit</a:t>
            </a:r>
            <a:r>
              <a:rPr lang="en-US"/>
              <a:t> Abhyankar, </a:t>
            </a:r>
            <a:r>
              <a:rPr lang="en-US" err="1"/>
              <a:t>Nihar</a:t>
            </a:r>
            <a:r>
              <a:rPr lang="en-US"/>
              <a:t> Shah, Won Young Park and Amol Phadke </a:t>
            </a:r>
          </a:p>
          <a:p>
            <a:r>
              <a:rPr lang="en-US"/>
              <a:t>Energy Efficiency: Concepts and Calculations by </a:t>
            </a:r>
            <a:r>
              <a:rPr lang="en-IN"/>
              <a:t>Daniel M. Martínez, Ben W. </a:t>
            </a:r>
            <a:r>
              <a:rPr lang="en-IN" err="1"/>
              <a:t>Ebenhack</a:t>
            </a:r>
            <a:r>
              <a:rPr lang="en-IN"/>
              <a:t> and Travis P. Wagner</a:t>
            </a:r>
            <a:endParaRPr lang="en-CA"/>
          </a:p>
          <a:p>
            <a:endParaRPr lang="en-IN"/>
          </a:p>
        </p:txBody>
      </p:sp>
      <p:sp>
        <p:nvSpPr>
          <p:cNvPr id="4" name="Footer Placeholder 3">
            <a:extLst>
              <a:ext uri="{FF2B5EF4-FFF2-40B4-BE49-F238E27FC236}">
                <a16:creationId xmlns:a16="http://schemas.microsoft.com/office/drawing/2014/main" id="{66249680-4330-8E1B-7E76-EFAA0B463084}"/>
              </a:ext>
            </a:extLst>
          </p:cNvPr>
          <p:cNvSpPr>
            <a:spLocks noGrp="1"/>
          </p:cNvSpPr>
          <p:nvPr>
            <p:ph type="ftr" sz="quarter" idx="11"/>
          </p:nvPr>
        </p:nvSpPr>
        <p:spPr/>
        <p:txBody>
          <a:bodyPr/>
          <a:lstStyle/>
          <a:p>
            <a:r>
              <a:rPr lang="en-IN"/>
              <a:t>EN 410 Energy Management</a:t>
            </a:r>
          </a:p>
        </p:txBody>
      </p:sp>
    </p:spTree>
    <p:extLst>
      <p:ext uri="{BB962C8B-B14F-4D97-AF65-F5344CB8AC3E}">
        <p14:creationId xmlns:p14="http://schemas.microsoft.com/office/powerpoint/2010/main" val="198692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3FE5-63A5-420B-AF4E-D7609567BFF4}"/>
              </a:ext>
            </a:extLst>
          </p:cNvPr>
          <p:cNvSpPr>
            <a:spLocks noGrp="1"/>
          </p:cNvSpPr>
          <p:nvPr>
            <p:ph type="title"/>
          </p:nvPr>
        </p:nvSpPr>
        <p:spPr/>
        <p:txBody>
          <a:bodyPr/>
          <a:lstStyle/>
          <a:p>
            <a:r>
              <a:rPr lang="en-US" altLang="en-US" sz="2800"/>
              <a:t>Energy Pyramid</a:t>
            </a:r>
            <a:endParaRPr lang="en-IN"/>
          </a:p>
        </p:txBody>
      </p:sp>
      <p:sp>
        <p:nvSpPr>
          <p:cNvPr id="4" name="Footer Placeholder 3">
            <a:extLst>
              <a:ext uri="{FF2B5EF4-FFF2-40B4-BE49-F238E27FC236}">
                <a16:creationId xmlns:a16="http://schemas.microsoft.com/office/drawing/2014/main" id="{3620FA69-BD04-46AB-8978-5A548CBA4E45}"/>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3EC2389C-51D2-4ED8-BFC2-36A9DDEAE323}"/>
              </a:ext>
            </a:extLst>
          </p:cNvPr>
          <p:cNvSpPr>
            <a:spLocks noGrp="1"/>
          </p:cNvSpPr>
          <p:nvPr>
            <p:ph type="sldNum" sz="quarter" idx="12"/>
          </p:nvPr>
        </p:nvSpPr>
        <p:spPr/>
        <p:txBody>
          <a:bodyPr/>
          <a:lstStyle/>
          <a:p>
            <a:fld id="{BD266BE7-899D-4075-917F-DBDE33B6B692}" type="slidenum">
              <a:rPr lang="en-IN" smtClean="0"/>
              <a:t>3</a:t>
            </a:fld>
            <a:endParaRPr lang="en-IN"/>
          </a:p>
        </p:txBody>
      </p:sp>
      <p:pic>
        <p:nvPicPr>
          <p:cNvPr id="1026" name="Picture 2" descr="The Sustainable Energy Pyramd">
            <a:extLst>
              <a:ext uri="{FF2B5EF4-FFF2-40B4-BE49-F238E27FC236}">
                <a16:creationId xmlns:a16="http://schemas.microsoft.com/office/drawing/2014/main" id="{7C3F86C9-2F2B-4258-BA0D-0324CA83E9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971" y="1817445"/>
            <a:ext cx="8616315" cy="497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00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5CCC-6A73-473F-9991-8BAC2FBB7CF7}"/>
              </a:ext>
            </a:extLst>
          </p:cNvPr>
          <p:cNvSpPr>
            <a:spLocks noGrp="1"/>
          </p:cNvSpPr>
          <p:nvPr>
            <p:ph type="title"/>
          </p:nvPr>
        </p:nvSpPr>
        <p:spPr/>
        <p:txBody>
          <a:bodyPr/>
          <a:lstStyle/>
          <a:p>
            <a:r>
              <a:rPr lang="en-IN"/>
              <a:t>Energy Management </a:t>
            </a:r>
          </a:p>
        </p:txBody>
      </p:sp>
      <p:sp>
        <p:nvSpPr>
          <p:cNvPr id="3" name="Content Placeholder 2">
            <a:extLst>
              <a:ext uri="{FF2B5EF4-FFF2-40B4-BE49-F238E27FC236}">
                <a16:creationId xmlns:a16="http://schemas.microsoft.com/office/drawing/2014/main" id="{397C0652-8790-47BD-8C62-35B8DABC40C8}"/>
              </a:ext>
            </a:extLst>
          </p:cNvPr>
          <p:cNvSpPr>
            <a:spLocks noGrp="1"/>
          </p:cNvSpPr>
          <p:nvPr>
            <p:ph idx="1"/>
          </p:nvPr>
        </p:nvSpPr>
        <p:spPr>
          <a:xfrm>
            <a:off x="343090" y="1938201"/>
            <a:ext cx="11117390" cy="3986213"/>
          </a:xfrm>
        </p:spPr>
        <p:txBody>
          <a:bodyPr>
            <a:normAutofit/>
          </a:bodyPr>
          <a:lstStyle/>
          <a:p>
            <a:pPr marL="0" indent="0">
              <a:spcBef>
                <a:spcPts val="600"/>
              </a:spcBef>
              <a:buNone/>
            </a:pPr>
            <a:r>
              <a:rPr lang="en-GB" altLang="en-US" sz="1800">
                <a:solidFill>
                  <a:srgbClr val="C00000"/>
                </a:solidFill>
              </a:rPr>
              <a:t>Objective</a:t>
            </a:r>
          </a:p>
          <a:p>
            <a:pPr marL="0" indent="0">
              <a:spcBef>
                <a:spcPts val="600"/>
              </a:spcBef>
              <a:buNone/>
            </a:pPr>
            <a:r>
              <a:rPr lang="en-GB" altLang="en-US" sz="1800"/>
              <a:t>	The judicious and effective use of energy to maximize profits (minimize costs) and enhance competitive positions</a:t>
            </a:r>
          </a:p>
          <a:p>
            <a:pPr marL="0" indent="0">
              <a:spcBef>
                <a:spcPts val="600"/>
              </a:spcBef>
              <a:buNone/>
            </a:pPr>
            <a:endParaRPr lang="en-GB" altLang="en-US" sz="1800"/>
          </a:p>
          <a:p>
            <a:pPr marL="0" indent="0">
              <a:spcBef>
                <a:spcPts val="600"/>
              </a:spcBef>
              <a:buNone/>
            </a:pPr>
            <a:r>
              <a:rPr lang="en-GB" altLang="en-US" sz="1800">
                <a:solidFill>
                  <a:srgbClr val="C00000"/>
                </a:solidFill>
              </a:rPr>
              <a:t>Benefits </a:t>
            </a:r>
          </a:p>
          <a:p>
            <a:pPr marL="539750" indent="-269875">
              <a:spcBef>
                <a:spcPts val="600"/>
              </a:spcBef>
              <a:buFont typeface="Wingdings" panose="05000000000000000000" pitchFamily="2" charset="2"/>
              <a:buChar char="Ø"/>
            </a:pPr>
            <a:r>
              <a:rPr lang="en-GB" altLang="en-US" sz="1800"/>
              <a:t>Reduce the greenhouse gases and improving air quality</a:t>
            </a:r>
          </a:p>
          <a:p>
            <a:pPr marL="539750" indent="-269875">
              <a:spcBef>
                <a:spcPts val="600"/>
              </a:spcBef>
              <a:buFont typeface="Wingdings" panose="05000000000000000000" pitchFamily="2" charset="2"/>
              <a:buChar char="Ø"/>
            </a:pPr>
            <a:r>
              <a:rPr lang="en-GB" altLang="en-US" sz="1800">
                <a:solidFill>
                  <a:srgbClr val="0070C0"/>
                </a:solidFill>
              </a:rPr>
              <a:t>Improving the national energy security index</a:t>
            </a:r>
          </a:p>
          <a:p>
            <a:pPr marL="539750" indent="-269875">
              <a:spcBef>
                <a:spcPts val="600"/>
              </a:spcBef>
              <a:buFont typeface="Wingdings" panose="05000000000000000000" pitchFamily="2" charset="2"/>
              <a:buChar char="Ø"/>
            </a:pPr>
            <a:r>
              <a:rPr lang="en-GB" altLang="en-US" sz="1800">
                <a:solidFill>
                  <a:srgbClr val="0070C0"/>
                </a:solidFill>
              </a:rPr>
              <a:t>Reduce the impact of brownouts or interruption in supplies</a:t>
            </a:r>
          </a:p>
          <a:p>
            <a:pPr marL="539750" indent="-269875">
              <a:spcBef>
                <a:spcPts val="600"/>
              </a:spcBef>
              <a:buFont typeface="Wingdings" panose="05000000000000000000" pitchFamily="2" charset="2"/>
              <a:buChar char="Ø"/>
            </a:pPr>
            <a:endParaRPr lang="en-GB" altLang="en-US" sz="1800"/>
          </a:p>
          <a:p>
            <a:pPr marL="0" indent="0">
              <a:spcBef>
                <a:spcPts val="600"/>
              </a:spcBef>
              <a:buNone/>
            </a:pPr>
            <a:endParaRPr lang="en-IN" sz="1800"/>
          </a:p>
        </p:txBody>
      </p:sp>
      <p:sp>
        <p:nvSpPr>
          <p:cNvPr id="4" name="Footer Placeholder 3">
            <a:extLst>
              <a:ext uri="{FF2B5EF4-FFF2-40B4-BE49-F238E27FC236}">
                <a16:creationId xmlns:a16="http://schemas.microsoft.com/office/drawing/2014/main" id="{751D31D6-1486-41D6-82AC-9BD60AB374CB}"/>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C047F8FD-425B-4D15-B92B-48B332B3F51C}"/>
              </a:ext>
            </a:extLst>
          </p:cNvPr>
          <p:cNvSpPr>
            <a:spLocks noGrp="1"/>
          </p:cNvSpPr>
          <p:nvPr>
            <p:ph type="sldNum" sz="quarter" idx="12"/>
          </p:nvPr>
        </p:nvSpPr>
        <p:spPr/>
        <p:txBody>
          <a:bodyPr/>
          <a:lstStyle/>
          <a:p>
            <a:fld id="{BD266BE7-899D-4075-917F-DBDE33B6B692}" type="slidenum">
              <a:rPr lang="en-IN" smtClean="0"/>
              <a:t>4</a:t>
            </a:fld>
            <a:endParaRPr lang="en-IN"/>
          </a:p>
        </p:txBody>
      </p:sp>
    </p:spTree>
    <p:extLst>
      <p:ext uri="{BB962C8B-B14F-4D97-AF65-F5344CB8AC3E}">
        <p14:creationId xmlns:p14="http://schemas.microsoft.com/office/powerpoint/2010/main" val="201930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A730-0928-44B5-A5D3-DB4B636C9E48}"/>
              </a:ext>
            </a:extLst>
          </p:cNvPr>
          <p:cNvSpPr>
            <a:spLocks noGrp="1"/>
          </p:cNvSpPr>
          <p:nvPr>
            <p:ph type="title"/>
          </p:nvPr>
        </p:nvSpPr>
        <p:spPr/>
        <p:txBody>
          <a:bodyPr/>
          <a:lstStyle/>
          <a:p>
            <a:r>
              <a:rPr lang="en-US"/>
              <a:t>Energy Conservation</a:t>
            </a:r>
            <a:endParaRPr lang="en-IN"/>
          </a:p>
        </p:txBody>
      </p:sp>
      <p:sp>
        <p:nvSpPr>
          <p:cNvPr id="4" name="Footer Placeholder 3">
            <a:extLst>
              <a:ext uri="{FF2B5EF4-FFF2-40B4-BE49-F238E27FC236}">
                <a16:creationId xmlns:a16="http://schemas.microsoft.com/office/drawing/2014/main" id="{84E945A8-9042-42C0-BFC5-D15C968C7E24}"/>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6E11B02F-187E-4439-A930-FC839520F138}"/>
              </a:ext>
            </a:extLst>
          </p:cNvPr>
          <p:cNvSpPr>
            <a:spLocks noGrp="1"/>
          </p:cNvSpPr>
          <p:nvPr>
            <p:ph type="sldNum" sz="quarter" idx="12"/>
          </p:nvPr>
        </p:nvSpPr>
        <p:spPr/>
        <p:txBody>
          <a:bodyPr/>
          <a:lstStyle/>
          <a:p>
            <a:fld id="{BD266BE7-899D-4075-917F-DBDE33B6B692}" type="slidenum">
              <a:rPr lang="en-IN" smtClean="0"/>
              <a:t>5</a:t>
            </a:fld>
            <a:endParaRPr lang="en-IN"/>
          </a:p>
        </p:txBody>
      </p:sp>
      <p:grpSp>
        <p:nvGrpSpPr>
          <p:cNvPr id="8" name="Group 7">
            <a:extLst>
              <a:ext uri="{FF2B5EF4-FFF2-40B4-BE49-F238E27FC236}">
                <a16:creationId xmlns:a16="http://schemas.microsoft.com/office/drawing/2014/main" id="{47EDE361-738E-4E1F-ADA5-5FC3730D50DF}"/>
              </a:ext>
            </a:extLst>
          </p:cNvPr>
          <p:cNvGrpSpPr/>
          <p:nvPr/>
        </p:nvGrpSpPr>
        <p:grpSpPr>
          <a:xfrm>
            <a:off x="2452976" y="1828456"/>
            <a:ext cx="7283000" cy="4791419"/>
            <a:chOff x="2108650" y="1188195"/>
            <a:chExt cx="8150344" cy="5669805"/>
          </a:xfrm>
        </p:grpSpPr>
        <p:pic>
          <p:nvPicPr>
            <p:cNvPr id="6" name="Picture 5">
              <a:extLst>
                <a:ext uri="{FF2B5EF4-FFF2-40B4-BE49-F238E27FC236}">
                  <a16:creationId xmlns:a16="http://schemas.microsoft.com/office/drawing/2014/main" id="{55738E44-3BCA-4585-A2DF-0EEB6ECC5EE9}"/>
                </a:ext>
              </a:extLst>
            </p:cNvPr>
            <p:cNvPicPr>
              <a:picLocks noChangeAspect="1"/>
            </p:cNvPicPr>
            <p:nvPr/>
          </p:nvPicPr>
          <p:blipFill>
            <a:blip r:embed="rId2"/>
            <a:stretch>
              <a:fillRect/>
            </a:stretch>
          </p:blipFill>
          <p:spPr>
            <a:xfrm>
              <a:off x="2108650" y="1188195"/>
              <a:ext cx="8150344" cy="5669805"/>
            </a:xfrm>
            <a:prstGeom prst="rect">
              <a:avLst/>
            </a:prstGeom>
          </p:spPr>
        </p:pic>
        <p:sp>
          <p:nvSpPr>
            <p:cNvPr id="7" name="TextBox 6">
              <a:extLst>
                <a:ext uri="{FF2B5EF4-FFF2-40B4-BE49-F238E27FC236}">
                  <a16:creationId xmlns:a16="http://schemas.microsoft.com/office/drawing/2014/main" id="{F3291F9F-E52A-4029-ACC4-CB39981912E7}"/>
                </a:ext>
              </a:extLst>
            </p:cNvPr>
            <p:cNvSpPr txBox="1"/>
            <p:nvPr/>
          </p:nvSpPr>
          <p:spPr>
            <a:xfrm>
              <a:off x="2171700" y="1257501"/>
              <a:ext cx="1514475" cy="380799"/>
            </a:xfrm>
            <a:prstGeom prst="rect">
              <a:avLst/>
            </a:prstGeom>
            <a:solidFill>
              <a:schemeClr val="bg2"/>
            </a:solidFill>
          </p:spPr>
          <p:txBody>
            <a:bodyPr wrap="square" rtlCol="0">
              <a:spAutoFit/>
            </a:bodyPr>
            <a:lstStyle/>
            <a:p>
              <a:endParaRPr lang="en-IN"/>
            </a:p>
          </p:txBody>
        </p:sp>
      </p:grpSp>
    </p:spTree>
    <p:extLst>
      <p:ext uri="{BB962C8B-B14F-4D97-AF65-F5344CB8AC3E}">
        <p14:creationId xmlns:p14="http://schemas.microsoft.com/office/powerpoint/2010/main" val="4124052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F514-B6EE-4417-854D-8927BCE4DC84}"/>
              </a:ext>
            </a:extLst>
          </p:cNvPr>
          <p:cNvSpPr>
            <a:spLocks noGrp="1"/>
          </p:cNvSpPr>
          <p:nvPr>
            <p:ph type="title"/>
          </p:nvPr>
        </p:nvSpPr>
        <p:spPr/>
        <p:txBody>
          <a:bodyPr/>
          <a:lstStyle/>
          <a:p>
            <a:r>
              <a:rPr lang="en-US"/>
              <a:t>Energy Efficiency - Often considered as an alternative fuel </a:t>
            </a:r>
            <a:endParaRPr lang="en-IN"/>
          </a:p>
        </p:txBody>
      </p:sp>
      <p:sp>
        <p:nvSpPr>
          <p:cNvPr id="4" name="Footer Placeholder 3">
            <a:extLst>
              <a:ext uri="{FF2B5EF4-FFF2-40B4-BE49-F238E27FC236}">
                <a16:creationId xmlns:a16="http://schemas.microsoft.com/office/drawing/2014/main" id="{7501007F-8DAA-44FB-AB6B-1AB25D21A4EF}"/>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5DA49E28-A340-40E6-82C3-77E59C559BFD}"/>
              </a:ext>
            </a:extLst>
          </p:cNvPr>
          <p:cNvSpPr>
            <a:spLocks noGrp="1"/>
          </p:cNvSpPr>
          <p:nvPr>
            <p:ph type="sldNum" sz="quarter" idx="12"/>
          </p:nvPr>
        </p:nvSpPr>
        <p:spPr/>
        <p:txBody>
          <a:bodyPr/>
          <a:lstStyle/>
          <a:p>
            <a:fld id="{BD266BE7-899D-4075-917F-DBDE33B6B692}" type="slidenum">
              <a:rPr lang="en-IN" smtClean="0"/>
              <a:t>6</a:t>
            </a:fld>
            <a:endParaRPr lang="en-IN"/>
          </a:p>
        </p:txBody>
      </p:sp>
      <p:pic>
        <p:nvPicPr>
          <p:cNvPr id="8" name="Picture 7">
            <a:extLst>
              <a:ext uri="{FF2B5EF4-FFF2-40B4-BE49-F238E27FC236}">
                <a16:creationId xmlns:a16="http://schemas.microsoft.com/office/drawing/2014/main" id="{4A164524-6A11-4385-A1B6-3DDF35F53C08}"/>
              </a:ext>
            </a:extLst>
          </p:cNvPr>
          <p:cNvPicPr>
            <a:picLocks noChangeAspect="1"/>
          </p:cNvPicPr>
          <p:nvPr/>
        </p:nvPicPr>
        <p:blipFill>
          <a:blip r:embed="rId2"/>
          <a:srcRect l="5231" t="4214" r="5636"/>
          <a:stretch/>
        </p:blipFill>
        <p:spPr>
          <a:xfrm>
            <a:off x="6094476" y="1828456"/>
            <a:ext cx="5841079" cy="5010845"/>
          </a:xfrm>
          <a:prstGeom prst="rect">
            <a:avLst/>
          </a:prstGeom>
        </p:spPr>
      </p:pic>
      <p:pic>
        <p:nvPicPr>
          <p:cNvPr id="9" name="Picture 8">
            <a:extLst>
              <a:ext uri="{FF2B5EF4-FFF2-40B4-BE49-F238E27FC236}">
                <a16:creationId xmlns:a16="http://schemas.microsoft.com/office/drawing/2014/main" id="{5E37BC8F-DA5A-479F-8674-F3B360A050BC}"/>
              </a:ext>
            </a:extLst>
          </p:cNvPr>
          <p:cNvPicPr>
            <a:picLocks noChangeAspect="1"/>
          </p:cNvPicPr>
          <p:nvPr/>
        </p:nvPicPr>
        <p:blipFill>
          <a:blip r:embed="rId3"/>
          <a:srcRect l="4116"/>
          <a:stretch/>
        </p:blipFill>
        <p:spPr>
          <a:xfrm>
            <a:off x="0" y="2277470"/>
            <a:ext cx="5938157" cy="3818530"/>
          </a:xfrm>
          <a:prstGeom prst="rect">
            <a:avLst/>
          </a:prstGeom>
        </p:spPr>
      </p:pic>
    </p:spTree>
    <p:extLst>
      <p:ext uri="{BB962C8B-B14F-4D97-AF65-F5344CB8AC3E}">
        <p14:creationId xmlns:p14="http://schemas.microsoft.com/office/powerpoint/2010/main" val="112010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B483-F719-4249-A7A1-584E5A03303A}"/>
              </a:ext>
            </a:extLst>
          </p:cNvPr>
          <p:cNvSpPr>
            <a:spLocks noGrp="1"/>
          </p:cNvSpPr>
          <p:nvPr>
            <p:ph type="title"/>
          </p:nvPr>
        </p:nvSpPr>
        <p:spPr/>
        <p:txBody>
          <a:bodyPr/>
          <a:lstStyle/>
          <a:p>
            <a:r>
              <a:rPr lang="en-US"/>
              <a:t>Energy Intensity</a:t>
            </a:r>
            <a:endParaRPr lang="en-IN"/>
          </a:p>
        </p:txBody>
      </p:sp>
      <p:sp>
        <p:nvSpPr>
          <p:cNvPr id="3" name="Content Placeholder 2">
            <a:extLst>
              <a:ext uri="{FF2B5EF4-FFF2-40B4-BE49-F238E27FC236}">
                <a16:creationId xmlns:a16="http://schemas.microsoft.com/office/drawing/2014/main" id="{1628DC58-F657-44A8-A38E-A41E45C5FCCE}"/>
              </a:ext>
            </a:extLst>
          </p:cNvPr>
          <p:cNvSpPr>
            <a:spLocks noGrp="1"/>
          </p:cNvSpPr>
          <p:nvPr>
            <p:ph idx="1"/>
          </p:nvPr>
        </p:nvSpPr>
        <p:spPr>
          <a:xfrm>
            <a:off x="123384" y="1947018"/>
            <a:ext cx="4448609" cy="3986213"/>
          </a:xfrm>
        </p:spPr>
        <p:txBody>
          <a:bodyPr>
            <a:normAutofit/>
          </a:bodyPr>
          <a:lstStyle/>
          <a:p>
            <a:r>
              <a:rPr lang="en-US" sz="1800"/>
              <a:t>Energy intensity is a measure that is often used to assess the energy efficiency of a particular economy</a:t>
            </a:r>
          </a:p>
          <a:p>
            <a:r>
              <a:rPr lang="en-US" sz="1800"/>
              <a:t>Ratio of energy use to gross domestic product </a:t>
            </a:r>
          </a:p>
          <a:p>
            <a:r>
              <a:rPr lang="en-US" sz="1800"/>
              <a:t>Low energy intensity is the desired goal</a:t>
            </a:r>
          </a:p>
          <a:p>
            <a:r>
              <a:rPr lang="en-US" sz="1800"/>
              <a:t>Trying to decouple energy use and economic output to enhance that quality</a:t>
            </a:r>
          </a:p>
          <a:p>
            <a:endParaRPr lang="en-IN" sz="1800"/>
          </a:p>
        </p:txBody>
      </p:sp>
      <p:sp>
        <p:nvSpPr>
          <p:cNvPr id="4" name="Footer Placeholder 3">
            <a:extLst>
              <a:ext uri="{FF2B5EF4-FFF2-40B4-BE49-F238E27FC236}">
                <a16:creationId xmlns:a16="http://schemas.microsoft.com/office/drawing/2014/main" id="{3A158B31-D91F-4FEC-9D2B-ADA8855BCDCC}"/>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410C45C0-AF5A-49E5-BD94-B752BCB85160}"/>
              </a:ext>
            </a:extLst>
          </p:cNvPr>
          <p:cNvSpPr>
            <a:spLocks noGrp="1"/>
          </p:cNvSpPr>
          <p:nvPr>
            <p:ph type="sldNum" sz="quarter" idx="12"/>
          </p:nvPr>
        </p:nvSpPr>
        <p:spPr/>
        <p:txBody>
          <a:bodyPr/>
          <a:lstStyle/>
          <a:p>
            <a:fld id="{BD266BE7-899D-4075-917F-DBDE33B6B692}" type="slidenum">
              <a:rPr lang="en-IN" smtClean="0"/>
              <a:t>7</a:t>
            </a:fld>
            <a:endParaRPr lang="en-IN"/>
          </a:p>
        </p:txBody>
      </p:sp>
      <p:pic>
        <p:nvPicPr>
          <p:cNvPr id="2052" name="Picture 4" descr="graph of energy intensity in selected countries and regions, as explained in the article text">
            <a:extLst>
              <a:ext uri="{FF2B5EF4-FFF2-40B4-BE49-F238E27FC236}">
                <a16:creationId xmlns:a16="http://schemas.microsoft.com/office/drawing/2014/main" id="{C20BDF1B-7B2C-4958-9EF8-7D211F7E7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12094"/>
            <a:ext cx="7620000" cy="3856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3EFC98-4656-4542-9533-4FD89FE9DE5F}"/>
              </a:ext>
            </a:extLst>
          </p:cNvPr>
          <p:cNvSpPr txBox="1"/>
          <p:nvPr/>
        </p:nvSpPr>
        <p:spPr>
          <a:xfrm>
            <a:off x="440152" y="5391103"/>
            <a:ext cx="3815074" cy="477054"/>
          </a:xfrm>
          <a:prstGeom prst="rect">
            <a:avLst/>
          </a:prstGeom>
          <a:noFill/>
        </p:spPr>
        <p:txBody>
          <a:bodyPr wrap="square" rtlCol="0">
            <a:spAutoFit/>
          </a:bodyPr>
          <a:lstStyle/>
          <a:p>
            <a:r>
              <a:rPr lang="en-IN" sz="2500" b="1">
                <a:ln w="10160">
                  <a:solidFill>
                    <a:srgbClr val="FF0000"/>
                  </a:solidFill>
                  <a:prstDash val="solid"/>
                </a:ln>
                <a:solidFill>
                  <a:srgbClr val="FFFFFF"/>
                </a:solidFill>
                <a:effectLst>
                  <a:outerShdw blurRad="38100" dist="22860" dir="5400000" algn="tl" rotWithShape="0">
                    <a:srgbClr val="000000">
                      <a:alpha val="30000"/>
                    </a:srgbClr>
                  </a:outerShdw>
                </a:effectLst>
              </a:rPr>
              <a:t>How will affect our life?</a:t>
            </a:r>
          </a:p>
        </p:txBody>
      </p:sp>
    </p:spTree>
    <p:extLst>
      <p:ext uri="{BB962C8B-B14F-4D97-AF65-F5344CB8AC3E}">
        <p14:creationId xmlns:p14="http://schemas.microsoft.com/office/powerpoint/2010/main" val="1883722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A2E1-F959-4A40-99E3-BC66801F3765}"/>
              </a:ext>
            </a:extLst>
          </p:cNvPr>
          <p:cNvSpPr>
            <a:spLocks noGrp="1"/>
          </p:cNvSpPr>
          <p:nvPr>
            <p:ph type="title"/>
          </p:nvPr>
        </p:nvSpPr>
        <p:spPr/>
        <p:txBody>
          <a:bodyPr/>
          <a:lstStyle/>
          <a:p>
            <a:r>
              <a:rPr lang="en-US"/>
              <a:t>Flow of Energy</a:t>
            </a:r>
            <a:endParaRPr lang="en-IN"/>
          </a:p>
        </p:txBody>
      </p:sp>
      <p:sp>
        <p:nvSpPr>
          <p:cNvPr id="4" name="Footer Placeholder 3">
            <a:extLst>
              <a:ext uri="{FF2B5EF4-FFF2-40B4-BE49-F238E27FC236}">
                <a16:creationId xmlns:a16="http://schemas.microsoft.com/office/drawing/2014/main" id="{40C202B4-E9FC-4980-A545-935407463123}"/>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B52489D8-0578-4A3D-A644-9F39A7AFDBE4}"/>
              </a:ext>
            </a:extLst>
          </p:cNvPr>
          <p:cNvSpPr>
            <a:spLocks noGrp="1"/>
          </p:cNvSpPr>
          <p:nvPr>
            <p:ph type="sldNum" sz="quarter" idx="12"/>
          </p:nvPr>
        </p:nvSpPr>
        <p:spPr/>
        <p:txBody>
          <a:bodyPr/>
          <a:lstStyle/>
          <a:p>
            <a:fld id="{BD266BE7-899D-4075-917F-DBDE33B6B692}" type="slidenum">
              <a:rPr lang="en-IN" smtClean="0"/>
              <a:t>8</a:t>
            </a:fld>
            <a:endParaRPr lang="en-IN"/>
          </a:p>
        </p:txBody>
      </p:sp>
      <p:pic>
        <p:nvPicPr>
          <p:cNvPr id="6" name="Picture 5">
            <a:extLst>
              <a:ext uri="{FF2B5EF4-FFF2-40B4-BE49-F238E27FC236}">
                <a16:creationId xmlns:a16="http://schemas.microsoft.com/office/drawing/2014/main" id="{044E19E8-2B45-45CE-A281-5699DF2420F0}"/>
              </a:ext>
            </a:extLst>
          </p:cNvPr>
          <p:cNvPicPr>
            <a:picLocks noChangeAspect="1"/>
          </p:cNvPicPr>
          <p:nvPr/>
        </p:nvPicPr>
        <p:blipFill>
          <a:blip r:embed="rId2"/>
          <a:stretch>
            <a:fillRect/>
          </a:stretch>
        </p:blipFill>
        <p:spPr>
          <a:xfrm>
            <a:off x="494822" y="1828456"/>
            <a:ext cx="6963747" cy="4591691"/>
          </a:xfrm>
          <a:prstGeom prst="rect">
            <a:avLst/>
          </a:prstGeom>
        </p:spPr>
      </p:pic>
      <p:sp>
        <p:nvSpPr>
          <p:cNvPr id="3" name="TextBox 2"/>
          <p:cNvSpPr txBox="1"/>
          <p:nvPr/>
        </p:nvSpPr>
        <p:spPr>
          <a:xfrm>
            <a:off x="7792872" y="2060812"/>
            <a:ext cx="4230806"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a:t>Treatment – Sulfur</a:t>
            </a:r>
          </a:p>
          <a:p>
            <a:pPr marL="285750" indent="-285750">
              <a:lnSpc>
                <a:spcPct val="150000"/>
              </a:lnSpc>
              <a:buFont typeface="Arial" panose="020B0604020202020204" pitchFamily="34" charset="0"/>
              <a:buChar char="•"/>
            </a:pPr>
            <a:r>
              <a:rPr lang="en-CA"/>
              <a:t>Washing – Sulfur, Ash and Slag</a:t>
            </a:r>
          </a:p>
          <a:p>
            <a:pPr marL="285750" indent="-285750">
              <a:lnSpc>
                <a:spcPct val="150000"/>
              </a:lnSpc>
              <a:buFont typeface="Arial" panose="020B0604020202020204" pitchFamily="34" charset="0"/>
              <a:buChar char="•"/>
            </a:pPr>
            <a:r>
              <a:rPr lang="en-CA"/>
              <a:t>Refining – Extract different types of oil</a:t>
            </a:r>
          </a:p>
          <a:p>
            <a:pPr marL="285750" indent="-285750">
              <a:lnSpc>
                <a:spcPct val="150000"/>
              </a:lnSpc>
              <a:buFont typeface="Arial" panose="020B0604020202020204" pitchFamily="34" charset="0"/>
              <a:buChar char="•"/>
            </a:pPr>
            <a:r>
              <a:rPr lang="en-CA"/>
              <a:t>Enrichment - </a:t>
            </a:r>
            <a:r>
              <a:rPr lang="en-US"/>
              <a:t>Increasing the percentage of Uranium-235</a:t>
            </a:r>
            <a:endParaRPr lang="en-CA"/>
          </a:p>
          <a:p>
            <a:pPr marL="285750" indent="-285750">
              <a:buFont typeface="Arial" panose="020B0604020202020204" pitchFamily="34" charset="0"/>
              <a:buChar char="•"/>
            </a:pPr>
            <a:endParaRPr lang="en-CA"/>
          </a:p>
        </p:txBody>
      </p:sp>
    </p:spTree>
    <p:extLst>
      <p:ext uri="{BB962C8B-B14F-4D97-AF65-F5344CB8AC3E}">
        <p14:creationId xmlns:p14="http://schemas.microsoft.com/office/powerpoint/2010/main" val="3475049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92E7-83B7-4DC8-8C48-6E9428D01B01}"/>
              </a:ext>
            </a:extLst>
          </p:cNvPr>
          <p:cNvSpPr>
            <a:spLocks noGrp="1"/>
          </p:cNvSpPr>
          <p:nvPr>
            <p:ph type="title"/>
          </p:nvPr>
        </p:nvSpPr>
        <p:spPr/>
        <p:txBody>
          <a:bodyPr/>
          <a:lstStyle/>
          <a:p>
            <a:r>
              <a:rPr lang="en-US"/>
              <a:t>Flow of Energy</a:t>
            </a:r>
            <a:endParaRPr lang="en-IN"/>
          </a:p>
        </p:txBody>
      </p:sp>
      <p:sp>
        <p:nvSpPr>
          <p:cNvPr id="4" name="Footer Placeholder 3">
            <a:extLst>
              <a:ext uri="{FF2B5EF4-FFF2-40B4-BE49-F238E27FC236}">
                <a16:creationId xmlns:a16="http://schemas.microsoft.com/office/drawing/2014/main" id="{6670FC49-C2EF-4F55-B6F0-A3C537EAF215}"/>
              </a:ext>
            </a:extLst>
          </p:cNvPr>
          <p:cNvSpPr>
            <a:spLocks noGrp="1"/>
          </p:cNvSpPr>
          <p:nvPr>
            <p:ph type="ftr" sz="quarter" idx="11"/>
          </p:nvPr>
        </p:nvSpPr>
        <p:spPr/>
        <p:txBody>
          <a:bodyPr/>
          <a:lstStyle/>
          <a:p>
            <a:r>
              <a:rPr lang="en-IN"/>
              <a:t>EN 410 Energy Management</a:t>
            </a:r>
          </a:p>
        </p:txBody>
      </p:sp>
      <p:sp>
        <p:nvSpPr>
          <p:cNvPr id="5" name="Slide Number Placeholder 4">
            <a:extLst>
              <a:ext uri="{FF2B5EF4-FFF2-40B4-BE49-F238E27FC236}">
                <a16:creationId xmlns:a16="http://schemas.microsoft.com/office/drawing/2014/main" id="{C126343A-8D7A-41FC-8913-D0DE7D2A6CD6}"/>
              </a:ext>
            </a:extLst>
          </p:cNvPr>
          <p:cNvSpPr>
            <a:spLocks noGrp="1"/>
          </p:cNvSpPr>
          <p:nvPr>
            <p:ph type="sldNum" sz="quarter" idx="12"/>
          </p:nvPr>
        </p:nvSpPr>
        <p:spPr/>
        <p:txBody>
          <a:bodyPr/>
          <a:lstStyle/>
          <a:p>
            <a:fld id="{BD266BE7-899D-4075-917F-DBDE33B6B692}" type="slidenum">
              <a:rPr lang="en-IN" smtClean="0"/>
              <a:t>9</a:t>
            </a:fld>
            <a:endParaRPr lang="en-IN"/>
          </a:p>
        </p:txBody>
      </p:sp>
      <p:pic>
        <p:nvPicPr>
          <p:cNvPr id="6" name="Content Placeholder 3">
            <a:extLst>
              <a:ext uri="{FF2B5EF4-FFF2-40B4-BE49-F238E27FC236}">
                <a16:creationId xmlns:a16="http://schemas.microsoft.com/office/drawing/2014/main" id="{FBF1BC8E-B3FC-499F-88ED-6B3F2FEEAB7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080" b="7245"/>
          <a:stretch/>
        </p:blipFill>
        <p:spPr>
          <a:xfrm>
            <a:off x="514139" y="1828456"/>
            <a:ext cx="11245724" cy="4975115"/>
          </a:xfrm>
        </p:spPr>
      </p:pic>
    </p:spTree>
    <p:extLst>
      <p:ext uri="{BB962C8B-B14F-4D97-AF65-F5344CB8AC3E}">
        <p14:creationId xmlns:p14="http://schemas.microsoft.com/office/powerpoint/2010/main" val="1294860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Educational subjects 16x9</vt:lpstr>
      <vt:lpstr>EN 410 Energy Management</vt:lpstr>
      <vt:lpstr>Recap</vt:lpstr>
      <vt:lpstr>Energy Pyramid</vt:lpstr>
      <vt:lpstr>Energy Management </vt:lpstr>
      <vt:lpstr>Energy Conservation</vt:lpstr>
      <vt:lpstr>Energy Efficiency - Often considered as an alternative fuel </vt:lpstr>
      <vt:lpstr>Energy Intensity</vt:lpstr>
      <vt:lpstr>Flow of Energy</vt:lpstr>
      <vt:lpstr>Flow of Energy</vt:lpstr>
      <vt:lpstr>Energy Audit</vt:lpstr>
      <vt:lpstr>Types of Energy Audit</vt:lpstr>
      <vt:lpstr>Preliminary Energy Audit</vt:lpstr>
      <vt:lpstr>Preliminary Energy Audit Outcomes</vt:lpstr>
      <vt:lpstr>Energy use analysis</vt:lpstr>
      <vt:lpstr>Energy or Cost or Emission?</vt:lpstr>
      <vt:lpstr>Energy Use and Distribution</vt:lpstr>
      <vt:lpstr>Targeted Energy Audit</vt:lpstr>
      <vt:lpstr>Detailed Energy Audit</vt:lpstr>
      <vt:lpstr>Pre Audit Phase</vt:lpstr>
      <vt:lpstr>Audit Phase</vt:lpstr>
      <vt:lpstr>Audit Phase</vt:lpstr>
      <vt:lpstr>Post Audit Phase</vt:lpstr>
      <vt:lpstr>Energy Audit Report</vt:lpstr>
      <vt:lpstr>Energy conservation opportunities </vt:lpstr>
      <vt:lpstr>Selection of Long-term Measures</vt:lpstr>
      <vt:lpstr>Equipment Data Collection</vt:lpstr>
      <vt:lpstr>Utility Data Collection –  E.g. Steam</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 410/607 Energy Management</dc:title>
  <dc:creator>ADMIN</dc:creator>
  <cp:revision>1</cp:revision>
  <dcterms:created xsi:type="dcterms:W3CDTF">2023-01-01T15:32:25Z</dcterms:created>
  <dcterms:modified xsi:type="dcterms:W3CDTF">2025-04-25T13:49:16Z</dcterms:modified>
</cp:coreProperties>
</file>